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5" r:id="rId6"/>
    <p:sldId id="263" r:id="rId7"/>
    <p:sldId id="267" r:id="rId8"/>
    <p:sldId id="268" r:id="rId9"/>
    <p:sldId id="287" r:id="rId10"/>
    <p:sldId id="316" r:id="rId11"/>
    <p:sldId id="290" r:id="rId12"/>
    <p:sldId id="315" r:id="rId13"/>
    <p:sldId id="324" r:id="rId14"/>
    <p:sldId id="326" r:id="rId15"/>
    <p:sldId id="327" r:id="rId16"/>
    <p:sldId id="328" r:id="rId17"/>
    <p:sldId id="329" r:id="rId18"/>
    <p:sldId id="330" r:id="rId19"/>
    <p:sldId id="331" r:id="rId20"/>
    <p:sldId id="332" r:id="rId21"/>
    <p:sldId id="333" r:id="rId22"/>
    <p:sldId id="334" r:id="rId23"/>
    <p:sldId id="323" r:id="rId24"/>
    <p:sldId id="297" r:id="rId25"/>
    <p:sldId id="291" r:id="rId26"/>
    <p:sldId id="269" r:id="rId27"/>
    <p:sldId id="272" r:id="rId28"/>
    <p:sldId id="286" r:id="rId29"/>
    <p:sldId id="273" r:id="rId30"/>
    <p:sldId id="281" r:id="rId31"/>
    <p:sldId id="274" r:id="rId32"/>
    <p:sldId id="270" r:id="rId33"/>
    <p:sldId id="275" r:id="rId34"/>
    <p:sldId id="276" r:id="rId35"/>
    <p:sldId id="282" r:id="rId36"/>
    <p:sldId id="283" r:id="rId37"/>
    <p:sldId id="285" r:id="rId38"/>
    <p:sldId id="284" r:id="rId39"/>
    <p:sldId id="277" r:id="rId40"/>
    <p:sldId id="288" r:id="rId41"/>
    <p:sldId id="279" r:id="rId42"/>
    <p:sldId id="262" r:id="rId43"/>
    <p:sldId id="289" r:id="rId44"/>
    <p:sldId id="260" r:id="rId45"/>
    <p:sldId id="280" r:id="rId46"/>
    <p:sldId id="278" r:id="rId47"/>
    <p:sldId id="261"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808C0B92-24FA-45BA-83DB-6DE67B93D9EC}" type="datetimeFigureOut">
              <a:rPr lang="es-ES" smtClean="0"/>
              <a:t>04/04/2019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313855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808C0B92-24FA-45BA-83DB-6DE67B93D9EC}" type="datetimeFigureOut">
              <a:rPr lang="es-ES" smtClean="0"/>
              <a:t>04/04/2019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345215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808C0B92-24FA-45BA-83DB-6DE67B93D9EC}" type="datetimeFigureOut">
              <a:rPr lang="es-ES" smtClean="0"/>
              <a:t>04/04/2019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3026619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808C0B92-24FA-45BA-83DB-6DE67B93D9EC}" type="datetimeFigureOut">
              <a:rPr lang="es-ES" smtClean="0"/>
              <a:t>04/04/2019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898489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808C0B92-24FA-45BA-83DB-6DE67B93D9EC}" type="datetimeFigureOut">
              <a:rPr lang="es-ES" smtClean="0"/>
              <a:t>04/04/2019</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7833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808C0B92-24FA-45BA-83DB-6DE67B93D9EC}" type="datetimeFigureOut">
              <a:rPr lang="es-ES" smtClean="0"/>
              <a:t>04/04/2019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4280457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808C0B92-24FA-45BA-83DB-6DE67B93D9EC}" type="datetimeFigureOut">
              <a:rPr lang="es-ES" smtClean="0"/>
              <a:t>04/04/2019</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64371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808C0B92-24FA-45BA-83DB-6DE67B93D9EC}" type="datetimeFigureOut">
              <a:rPr lang="es-ES" smtClean="0"/>
              <a:t>04/04/2019</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443278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08C0B92-24FA-45BA-83DB-6DE67B93D9EC}" type="datetimeFigureOut">
              <a:rPr lang="es-ES" smtClean="0"/>
              <a:t>04/04/2019</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3413949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08C0B92-24FA-45BA-83DB-6DE67B93D9EC}" type="datetimeFigureOut">
              <a:rPr lang="es-ES" smtClean="0"/>
              <a:t>04/04/2019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1063804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808C0B92-24FA-45BA-83DB-6DE67B93D9EC}" type="datetimeFigureOut">
              <a:rPr lang="es-ES" smtClean="0"/>
              <a:t>04/04/2019</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6F411FE-C967-4CCE-B29D-052D355C418B}" type="slidenum">
              <a:rPr lang="es-ES" smtClean="0"/>
              <a:t>‹Nº›</a:t>
            </a:fld>
            <a:endParaRPr lang="es-ES"/>
          </a:p>
        </p:txBody>
      </p:sp>
    </p:spTree>
    <p:extLst>
      <p:ext uri="{BB962C8B-B14F-4D97-AF65-F5344CB8AC3E}">
        <p14:creationId xmlns:p14="http://schemas.microsoft.com/office/powerpoint/2010/main" val="449958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8C0B92-24FA-45BA-83DB-6DE67B93D9EC}" type="datetimeFigureOut">
              <a:rPr lang="es-ES" smtClean="0"/>
              <a:t>04/04/2019</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411FE-C967-4CCE-B29D-052D355C418B}" type="slidenum">
              <a:rPr lang="es-ES" smtClean="0"/>
              <a:t>‹Nº›</a:t>
            </a:fld>
            <a:endParaRPr lang="es-ES"/>
          </a:p>
        </p:txBody>
      </p:sp>
    </p:spTree>
    <p:extLst>
      <p:ext uri="{BB962C8B-B14F-4D97-AF65-F5344CB8AC3E}">
        <p14:creationId xmlns:p14="http://schemas.microsoft.com/office/powerpoint/2010/main" val="2280559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owasp.org/index.php/OWASP_Mobile_Security_Testing_Guide" TargetMode="External"/><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hyperlink" Target="https://blog.checkpoint.com/2018/08/12/man-in-the-disk-a-new-attack-surface-for-android-apps/"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6.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cve.mitre.org/cgi-bin/cvename.cgi?name=CVE-2005-3725" TargetMode="External"/><Relationship Id="rId5" Type="http://schemas.openxmlformats.org/officeDocument/2006/relationships/hyperlink" Target="http://cve.mitre.org/cgi-bin/cvename.cgi?name=CVE-2006-5901" TargetMode="Externa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notepad-plus-plus.org/download/v7.5.8.html" TargetMode="External"/><Relationship Id="rId13" Type="http://schemas.openxmlformats.org/officeDocument/2006/relationships/hyperlink" Target="https://sqlitebrowser.org/" TargetMode="External"/><Relationship Id="rId18" Type="http://schemas.openxmlformats.org/officeDocument/2006/relationships/hyperlink" Target="https://github.com/mwrlabs/drozer" TargetMode="External"/><Relationship Id="rId3" Type="http://schemas.openxmlformats.org/officeDocument/2006/relationships/image" Target="../media/image8.png"/><Relationship Id="rId7" Type="http://schemas.openxmlformats.org/officeDocument/2006/relationships/hyperlink" Target="https://github.com/linkedin/qark" TargetMode="External"/><Relationship Id="rId12" Type="http://schemas.openxmlformats.org/officeDocument/2006/relationships/hyperlink" Target="http://java-decompiler.github.io/" TargetMode="External"/><Relationship Id="rId17" Type="http://schemas.openxmlformats.org/officeDocument/2006/relationships/hyperlink" Target="https://github.com/MobSF/Mobile-Security-Framework-MobSF" TargetMode="External"/><Relationship Id="rId2" Type="http://schemas.openxmlformats.org/officeDocument/2006/relationships/image" Target="../media/image1.png"/><Relationship Id="rId16" Type="http://schemas.openxmlformats.org/officeDocument/2006/relationships/hyperlink" Target="https://github.com/androguard/androguard" TargetMode="External"/><Relationship Id="rId1" Type="http://schemas.openxmlformats.org/officeDocument/2006/relationships/slideLayout" Target="../slideLayouts/slideLayout1.xml"/><Relationship Id="rId6" Type="http://schemas.openxmlformats.org/officeDocument/2006/relationships/hyperlink" Target="https://github.com/skylot/jadx/releases" TargetMode="External"/><Relationship Id="rId11" Type="http://schemas.openxmlformats.org/officeDocument/2006/relationships/hyperlink" Target="https://www.sublimetext.com/3" TargetMode="External"/><Relationship Id="rId5" Type="http://schemas.openxmlformats.org/officeDocument/2006/relationships/hyperlink" Target="https://bitbucket.org/iBotPeaches/apktool/downloads/" TargetMode="External"/><Relationship Id="rId15" Type="http://schemas.openxmlformats.org/officeDocument/2006/relationships/hyperlink" Target="https://repo.xposed.info/" TargetMode="External"/><Relationship Id="rId10" Type="http://schemas.openxmlformats.org/officeDocument/2006/relationships/hyperlink" Target="https://developer.android.com/studio/" TargetMode="External"/><Relationship Id="rId19" Type="http://schemas.openxmlformats.org/officeDocument/2006/relationships/hyperlink" Target="https://www.giuspen.com/cherrytree/" TargetMode="External"/><Relationship Id="rId4" Type="http://schemas.openxmlformats.org/officeDocument/2006/relationships/hyperlink" Target="https://ibotpeaches.github.io/Apktool/install/" TargetMode="External"/><Relationship Id="rId9" Type="http://schemas.openxmlformats.org/officeDocument/2006/relationships/hyperlink" Target="https://www.sublimetext.com/" TargetMode="External"/><Relationship Id="rId14" Type="http://schemas.openxmlformats.org/officeDocument/2006/relationships/hyperlink" Target="https://github.com/Samsung/Dext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imaKoz/meat-grinder" TargetMode="External"/><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in/url?sa=t&amp;rct=j&amp;q=&amp;esrc=s&amp;source=web&amp;cd=1&amp;cad=rja&amp;uact=8&amp;ved=0ahUKEwiD2bC756rVAhULPrwKHcsnBVIQFggnMAA&amp;url=https://developer.android.com/training/safetynet/index.html&amp;usg=AFQjCNGF8AJbakZq0hB7YwUwDcI7y9XhXA"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ndroBugs/AndroBugs_Framework"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github.com/flankerhqd/JAADAS" TargetMode="External"/><Relationship Id="rId5" Type="http://schemas.openxmlformats.org/officeDocument/2006/relationships/hyperlink" Target="https://github.com/MobSF/Mobile-Security-Framework-MobSF" TargetMode="External"/><Relationship Id="rId4" Type="http://schemas.openxmlformats.org/officeDocument/2006/relationships/hyperlink" Target="https://github.com/linkedin/qar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hyperlink" Target="https://apps.evozi.com/apk-downloader/"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raccoon.onyxbits.de/"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www.owasp.org/index.php/OWASP_Mobile_Security_Testing_Guide"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owasp.org/index.php/OWASP_Mobile_Security_Project#tab=Home"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ctrTitle"/>
          </p:nvPr>
        </p:nvSpPr>
        <p:spPr>
          <a:xfrm>
            <a:off x="1524000" y="906087"/>
            <a:ext cx="9144000" cy="2345171"/>
          </a:xfrm>
        </p:spPr>
        <p:txBody>
          <a:bodyPr/>
          <a:lstStyle/>
          <a:p>
            <a:r>
              <a:rPr lang="es-ES" dirty="0" smtClean="0">
                <a:solidFill>
                  <a:schemeClr val="bg1"/>
                </a:solidFill>
              </a:rPr>
              <a:t>Auditando Aplicaciones Android</a:t>
            </a:r>
            <a:endParaRPr lang="es-ES" dirty="0">
              <a:solidFill>
                <a:schemeClr val="bg1"/>
              </a:solidFill>
            </a:endParaRPr>
          </a:p>
        </p:txBody>
      </p:sp>
      <p:sp>
        <p:nvSpPr>
          <p:cNvPr id="3" name="Subtítulo 2"/>
          <p:cNvSpPr>
            <a:spLocks noGrp="1"/>
          </p:cNvSpPr>
          <p:nvPr>
            <p:ph type="subTitle" idx="1"/>
          </p:nvPr>
        </p:nvSpPr>
        <p:spPr>
          <a:xfrm>
            <a:off x="1524000" y="3070022"/>
            <a:ext cx="9144000" cy="1655762"/>
          </a:xfrm>
        </p:spPr>
        <p:txBody>
          <a:bodyPr>
            <a:normAutofit/>
          </a:bodyPr>
          <a:lstStyle/>
          <a:p>
            <a:endParaRPr lang="es-ES" dirty="0" smtClean="0"/>
          </a:p>
          <a:p>
            <a:r>
              <a:rPr lang="es-ES" dirty="0" smtClean="0">
                <a:solidFill>
                  <a:schemeClr val="bg1"/>
                </a:solidFill>
              </a:rPr>
              <a:t>Análisis estático de código fuente</a:t>
            </a:r>
          </a:p>
          <a:p>
            <a:r>
              <a:rPr lang="es-ES" sz="1400" dirty="0" smtClean="0">
                <a:hlinkClick r:id="rId3"/>
              </a:rPr>
              <a:t>https://www.owasp.org/index.php/OWASP_Mobile_Security_Testing_Guide</a:t>
            </a:r>
            <a:endParaRPr lang="es-ES" sz="1400" dirty="0">
              <a:solidFill>
                <a:schemeClr val="bg1"/>
              </a:solidFill>
            </a:endParaRP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426" y="5403048"/>
            <a:ext cx="1862570" cy="874843"/>
          </a:xfrm>
          <a:prstGeom prst="rect">
            <a:avLst/>
          </a:prstGeom>
        </p:spPr>
      </p:pic>
      <p:pic>
        <p:nvPicPr>
          <p:cNvPr id="6" name="Imagen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4906" y="5173720"/>
            <a:ext cx="1333500" cy="1333500"/>
          </a:xfrm>
          <a:prstGeom prst="rect">
            <a:avLst/>
          </a:prstGeom>
        </p:spPr>
      </p:pic>
      <p:sp>
        <p:nvSpPr>
          <p:cNvPr id="8" name="Subtítulo 2"/>
          <p:cNvSpPr txBox="1">
            <a:spLocks/>
          </p:cNvSpPr>
          <p:nvPr/>
        </p:nvSpPr>
        <p:spPr>
          <a:xfrm>
            <a:off x="9629083" y="4634250"/>
            <a:ext cx="1705147" cy="39422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smtClean="0">
                <a:solidFill>
                  <a:schemeClr val="bg1"/>
                </a:solidFill>
              </a:rPr>
              <a:t>Juan </a:t>
            </a:r>
            <a:r>
              <a:rPr lang="es-ES" dirty="0" err="1" smtClean="0">
                <a:solidFill>
                  <a:schemeClr val="bg1"/>
                </a:solidFill>
              </a:rPr>
              <a:t>Espin</a:t>
            </a:r>
            <a:endParaRPr lang="es-ES" dirty="0">
              <a:solidFill>
                <a:schemeClr val="bg1"/>
              </a:solidFill>
            </a:endParaRPr>
          </a:p>
        </p:txBody>
      </p:sp>
      <p:pic>
        <p:nvPicPr>
          <p:cNvPr id="9" name="Picture 4" descr="https://images-wixmp-ed30a86b8c4ca887773594c2.wixmp.com/f/5aef61ac-86b5-426d-bcfe-ce76a612a2df/d5iez7r-de60cfbf-74b8-4905-aa1d-bf4810ebba40.png?token=eyJ0eXAiOiJKV1QiLCJhbGciOiJIUzI1NiJ9.eyJzdWIiOiJ1cm46YXBwOjdlMGQxODg5ODIyNjQzNzNhNWYwZDQxNWVhMGQyNmUwIiwiaXNzIjoidXJuOmFwcDo3ZTBkMTg4OTgyMjY0MzczYTVmMGQ0MTVlYTBkMjZlMCIsIm9iaiI6W1t7InBhdGgiOiJcL2ZcLzVhZWY2MWFjLTg2YjUtNDI2ZC1iY2ZlLWNlNzZhNjEyYTJkZlwvZDVpZXo3ci1kZTYwY2ZiZi03NGI4LTQ5MDUtYWExZC1iZjQ4MTBlYmJhNDAucG5nIn1dXSwiYXVkIjpbInVybjpzZXJ2aWNlOmZpbGUuZG93bmxvYWQiXX0.jl0PTIJQWjSNDR7L_ChZ26BpJtUk0PkrTP6oZot0ojI"/>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3826" y="4901998"/>
            <a:ext cx="3624348" cy="1413164"/>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7"/>
          <a:stretch>
            <a:fillRect/>
          </a:stretch>
        </p:blipFill>
        <p:spPr>
          <a:xfrm>
            <a:off x="6554401" y="5173720"/>
            <a:ext cx="1209201" cy="973259"/>
          </a:xfrm>
          <a:prstGeom prst="rect">
            <a:avLst/>
          </a:prstGeom>
        </p:spPr>
      </p:pic>
      <p:pic>
        <p:nvPicPr>
          <p:cNvPr id="11" name="Imagen 10"/>
          <p:cNvPicPr>
            <a:picLocks noChangeAspect="1"/>
          </p:cNvPicPr>
          <p:nvPr/>
        </p:nvPicPr>
        <p:blipFill>
          <a:blip r:embed="rId8"/>
          <a:stretch>
            <a:fillRect/>
          </a:stretch>
        </p:blipFill>
        <p:spPr>
          <a:xfrm>
            <a:off x="4389826" y="5173720"/>
            <a:ext cx="1225385" cy="973259"/>
          </a:xfrm>
          <a:prstGeom prst="rect">
            <a:avLst/>
          </a:prstGeom>
        </p:spPr>
      </p:pic>
      <p:pic>
        <p:nvPicPr>
          <p:cNvPr id="12" name="Picture 2" descr="Resultado de imagen de street fighter versu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49132" y="5458967"/>
            <a:ext cx="471348" cy="40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1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2933936" y="1535313"/>
            <a:ext cx="9127831" cy="4815612"/>
          </a:xfrm>
        </p:spPr>
        <p:txBody>
          <a:bodyPr>
            <a:noAutofit/>
          </a:bodyPr>
          <a:lstStyle/>
          <a:p>
            <a:r>
              <a:rPr lang="es-ES" sz="1200" b="1" dirty="0">
                <a:solidFill>
                  <a:schemeClr val="bg1"/>
                </a:solidFill>
              </a:rPr>
              <a:t>M1 </a:t>
            </a:r>
            <a:r>
              <a:rPr lang="es-ES" sz="1200" b="1" dirty="0" smtClean="0">
                <a:solidFill>
                  <a:schemeClr val="bg1"/>
                </a:solidFill>
              </a:rPr>
              <a:t>– Uso inadecuado de la plataforma</a:t>
            </a:r>
            <a:r>
              <a:rPr lang="es-ES" sz="1200" dirty="0">
                <a:solidFill>
                  <a:schemeClr val="bg1"/>
                </a:solidFill>
              </a:rPr>
              <a:t>: Esta categoría cubre el uso indebido de una función de la plataforma o la falta de uso de los controles de seguridad de la plataforma. Puede incluir intenciones de Android, permisos de plataforma, uso incorrecto de </a:t>
            </a:r>
            <a:r>
              <a:rPr lang="es-ES" sz="1200" dirty="0" err="1">
                <a:solidFill>
                  <a:schemeClr val="bg1"/>
                </a:solidFill>
              </a:rPr>
              <a:t>TouchID</a:t>
            </a:r>
            <a:r>
              <a:rPr lang="es-ES" sz="1200" dirty="0">
                <a:solidFill>
                  <a:schemeClr val="bg1"/>
                </a:solidFill>
              </a:rPr>
              <a:t>, </a:t>
            </a:r>
            <a:r>
              <a:rPr lang="es-ES" sz="1200" dirty="0" err="1">
                <a:solidFill>
                  <a:schemeClr val="bg1"/>
                </a:solidFill>
              </a:rPr>
              <a:t>Keychain</a:t>
            </a:r>
            <a:r>
              <a:rPr lang="es-ES" sz="1200" dirty="0">
                <a:solidFill>
                  <a:schemeClr val="bg1"/>
                </a:solidFill>
              </a:rPr>
              <a:t> o algún otro control de seguridad que sea parte del sistema operativo móvil. </a:t>
            </a:r>
            <a:endParaRPr lang="es-ES" sz="1200" dirty="0" smtClean="0">
              <a:solidFill>
                <a:schemeClr val="bg1"/>
              </a:solidFill>
            </a:endParaRPr>
          </a:p>
          <a:p>
            <a:r>
              <a:rPr lang="es-ES" sz="1200" b="1" dirty="0" smtClean="0">
                <a:solidFill>
                  <a:schemeClr val="bg1"/>
                </a:solidFill>
              </a:rPr>
              <a:t>M2 – Almacenamiento de datos inseguro</a:t>
            </a:r>
            <a:r>
              <a:rPr lang="es-ES" sz="1200" dirty="0" smtClean="0">
                <a:solidFill>
                  <a:schemeClr val="bg1"/>
                </a:solidFill>
              </a:rPr>
              <a:t>: Nueva categoría, combinación </a:t>
            </a:r>
            <a:r>
              <a:rPr lang="es-ES" sz="1200" dirty="0">
                <a:solidFill>
                  <a:schemeClr val="bg1"/>
                </a:solidFill>
              </a:rPr>
              <a:t>de M2 ​​+ M4 de Mobile Top Ten 2014. </a:t>
            </a:r>
            <a:r>
              <a:rPr lang="es-ES" sz="1200" dirty="0" smtClean="0">
                <a:solidFill>
                  <a:schemeClr val="bg1"/>
                </a:solidFill>
              </a:rPr>
              <a:t>Cubre </a:t>
            </a:r>
            <a:r>
              <a:rPr lang="es-ES" sz="1200" dirty="0">
                <a:solidFill>
                  <a:schemeClr val="bg1"/>
                </a:solidFill>
              </a:rPr>
              <a:t>el almacenamiento de datos inseguros y la fuga de datos involuntaria.</a:t>
            </a:r>
            <a:endParaRPr lang="es-ES" sz="1200" dirty="0" smtClean="0">
              <a:solidFill>
                <a:schemeClr val="bg1"/>
              </a:solidFill>
            </a:endParaRPr>
          </a:p>
          <a:p>
            <a:r>
              <a:rPr lang="es-ES" sz="1200" b="1" dirty="0" smtClean="0">
                <a:solidFill>
                  <a:schemeClr val="bg1"/>
                </a:solidFill>
              </a:rPr>
              <a:t>M3 </a:t>
            </a:r>
            <a:r>
              <a:rPr lang="es-ES" sz="1200" b="1" dirty="0">
                <a:solidFill>
                  <a:schemeClr val="bg1"/>
                </a:solidFill>
              </a:rPr>
              <a:t>– </a:t>
            </a:r>
            <a:r>
              <a:rPr lang="es-ES" sz="1200" b="1" dirty="0" smtClean="0">
                <a:solidFill>
                  <a:schemeClr val="bg1"/>
                </a:solidFill>
              </a:rPr>
              <a:t>Comunicación insegura</a:t>
            </a:r>
            <a:r>
              <a:rPr lang="es-ES" sz="1200" dirty="0">
                <a:solidFill>
                  <a:schemeClr val="bg1"/>
                </a:solidFill>
              </a:rPr>
              <a:t>: </a:t>
            </a:r>
            <a:r>
              <a:rPr lang="es-ES" sz="1200" dirty="0" smtClean="0">
                <a:solidFill>
                  <a:schemeClr val="bg1"/>
                </a:solidFill>
              </a:rPr>
              <a:t>Cubre la </a:t>
            </a:r>
            <a:r>
              <a:rPr lang="es-ES" sz="1200" dirty="0">
                <a:solidFill>
                  <a:schemeClr val="bg1"/>
                </a:solidFill>
              </a:rPr>
              <a:t>mala comunicación, las versiones incorrectas de SSL, la negociación débil, la comunicación de texto claro de activos sensibles, </a:t>
            </a:r>
            <a:r>
              <a:rPr lang="es-ES" sz="1200" dirty="0" smtClean="0">
                <a:solidFill>
                  <a:schemeClr val="bg1"/>
                </a:solidFill>
              </a:rPr>
              <a:t>etc.</a:t>
            </a:r>
            <a:endParaRPr lang="es-ES" sz="1200" dirty="0">
              <a:solidFill>
                <a:schemeClr val="bg1"/>
              </a:solidFill>
            </a:endParaRPr>
          </a:p>
          <a:p>
            <a:r>
              <a:rPr lang="es-ES" sz="1200" b="1" dirty="0" smtClean="0">
                <a:solidFill>
                  <a:schemeClr val="bg1"/>
                </a:solidFill>
              </a:rPr>
              <a:t>M4 </a:t>
            </a:r>
            <a:r>
              <a:rPr lang="es-ES" sz="1200" b="1" dirty="0">
                <a:solidFill>
                  <a:schemeClr val="bg1"/>
                </a:solidFill>
              </a:rPr>
              <a:t>– </a:t>
            </a:r>
            <a:r>
              <a:rPr lang="es-ES" sz="1200" b="1" dirty="0" smtClean="0">
                <a:solidFill>
                  <a:schemeClr val="bg1"/>
                </a:solidFill>
              </a:rPr>
              <a:t>Autenticación insegura</a:t>
            </a:r>
            <a:r>
              <a:rPr lang="es-ES" sz="1200" dirty="0">
                <a:solidFill>
                  <a:schemeClr val="bg1"/>
                </a:solidFill>
              </a:rPr>
              <a:t>: </a:t>
            </a:r>
            <a:r>
              <a:rPr lang="es-ES" sz="1200" dirty="0" smtClean="0">
                <a:solidFill>
                  <a:schemeClr val="bg1"/>
                </a:solidFill>
              </a:rPr>
              <a:t>Contempla </a:t>
            </a:r>
            <a:r>
              <a:rPr lang="es-ES" sz="1200" dirty="0">
                <a:solidFill>
                  <a:schemeClr val="bg1"/>
                </a:solidFill>
              </a:rPr>
              <a:t>las nociones de autenticación del usuario final o la mala gestión de la sesión. </a:t>
            </a:r>
            <a:r>
              <a:rPr lang="es-ES" sz="1200" dirty="0" smtClean="0">
                <a:solidFill>
                  <a:schemeClr val="bg1"/>
                </a:solidFill>
              </a:rPr>
              <a:t>(No </a:t>
            </a:r>
            <a:r>
              <a:rPr lang="es-ES" sz="1200" dirty="0">
                <a:solidFill>
                  <a:schemeClr val="bg1"/>
                </a:solidFill>
              </a:rPr>
              <a:t>identificar al usuario cuando debería ser </a:t>
            </a:r>
            <a:r>
              <a:rPr lang="es-ES" sz="1200" dirty="0" smtClean="0">
                <a:solidFill>
                  <a:schemeClr val="bg1"/>
                </a:solidFill>
              </a:rPr>
              <a:t>requerido, No </a:t>
            </a:r>
            <a:r>
              <a:rPr lang="es-ES" sz="1200" dirty="0">
                <a:solidFill>
                  <a:schemeClr val="bg1"/>
                </a:solidFill>
              </a:rPr>
              <a:t>mantener la identidad del usuario cuando es </a:t>
            </a:r>
            <a:r>
              <a:rPr lang="es-ES" sz="1200" dirty="0" smtClean="0">
                <a:solidFill>
                  <a:schemeClr val="bg1"/>
                </a:solidFill>
              </a:rPr>
              <a:t>requerido o  Debilidades </a:t>
            </a:r>
            <a:r>
              <a:rPr lang="es-ES" sz="1200" dirty="0">
                <a:solidFill>
                  <a:schemeClr val="bg1"/>
                </a:solidFill>
              </a:rPr>
              <a:t>en la gestión de </a:t>
            </a:r>
            <a:r>
              <a:rPr lang="es-ES" sz="1200" dirty="0" smtClean="0">
                <a:solidFill>
                  <a:schemeClr val="bg1"/>
                </a:solidFill>
              </a:rPr>
              <a:t>sesiones).</a:t>
            </a:r>
            <a:endParaRPr lang="es-ES" sz="1200" dirty="0">
              <a:solidFill>
                <a:schemeClr val="bg1"/>
              </a:solidFill>
            </a:endParaRPr>
          </a:p>
          <a:p>
            <a:r>
              <a:rPr lang="es-ES" sz="1200" b="1" dirty="0" smtClean="0">
                <a:solidFill>
                  <a:schemeClr val="bg1"/>
                </a:solidFill>
              </a:rPr>
              <a:t>M5 </a:t>
            </a:r>
            <a:r>
              <a:rPr lang="es-ES" sz="1200" b="1" dirty="0">
                <a:solidFill>
                  <a:schemeClr val="bg1"/>
                </a:solidFill>
              </a:rPr>
              <a:t>– </a:t>
            </a:r>
            <a:r>
              <a:rPr lang="es-ES" sz="1200" b="1" dirty="0" smtClean="0">
                <a:solidFill>
                  <a:schemeClr val="bg1"/>
                </a:solidFill>
              </a:rPr>
              <a:t>Criptografía insuficiente</a:t>
            </a:r>
            <a:r>
              <a:rPr lang="es-ES" sz="1200" dirty="0" smtClean="0">
                <a:solidFill>
                  <a:schemeClr val="bg1"/>
                </a:solidFill>
              </a:rPr>
              <a:t>: </a:t>
            </a:r>
            <a:r>
              <a:rPr lang="es-ES" sz="1200" dirty="0">
                <a:solidFill>
                  <a:schemeClr val="bg1"/>
                </a:solidFill>
              </a:rPr>
              <a:t>Esta categoría es para problemas en los que se intentó la criptografía, pero no se hizo </a:t>
            </a:r>
            <a:r>
              <a:rPr lang="es-ES" sz="1200" dirty="0" smtClean="0">
                <a:solidFill>
                  <a:schemeClr val="bg1"/>
                </a:solidFill>
              </a:rPr>
              <a:t>correctamente.</a:t>
            </a:r>
            <a:endParaRPr lang="es-ES" sz="1200" dirty="0">
              <a:solidFill>
                <a:schemeClr val="bg1"/>
              </a:solidFill>
            </a:endParaRPr>
          </a:p>
          <a:p>
            <a:r>
              <a:rPr lang="es-ES" sz="1200" b="1" dirty="0" smtClean="0">
                <a:solidFill>
                  <a:schemeClr val="bg1"/>
                </a:solidFill>
              </a:rPr>
              <a:t>M6 </a:t>
            </a:r>
            <a:r>
              <a:rPr lang="es-ES" sz="1200" b="1" dirty="0">
                <a:solidFill>
                  <a:schemeClr val="bg1"/>
                </a:solidFill>
              </a:rPr>
              <a:t>– </a:t>
            </a:r>
            <a:r>
              <a:rPr lang="es-ES" sz="1200" b="1" dirty="0" smtClean="0">
                <a:solidFill>
                  <a:schemeClr val="bg1"/>
                </a:solidFill>
              </a:rPr>
              <a:t>Autorización insegura</a:t>
            </a:r>
            <a:r>
              <a:rPr lang="es-ES" sz="1200" dirty="0">
                <a:solidFill>
                  <a:schemeClr val="bg1"/>
                </a:solidFill>
              </a:rPr>
              <a:t>: </a:t>
            </a:r>
            <a:r>
              <a:rPr lang="es-ES" sz="1200" dirty="0" smtClean="0">
                <a:solidFill>
                  <a:schemeClr val="bg1"/>
                </a:solidFill>
              </a:rPr>
              <a:t>Errores de autorización (decisiones </a:t>
            </a:r>
            <a:r>
              <a:rPr lang="es-ES" sz="1200" dirty="0">
                <a:solidFill>
                  <a:schemeClr val="bg1"/>
                </a:solidFill>
              </a:rPr>
              <a:t>de autorización en el lado del cliente, navegación forzada, etc</a:t>
            </a:r>
            <a:r>
              <a:rPr lang="es-ES" sz="1200" dirty="0" smtClean="0">
                <a:solidFill>
                  <a:schemeClr val="bg1"/>
                </a:solidFill>
              </a:rPr>
              <a:t>.).</a:t>
            </a:r>
            <a:endParaRPr lang="es-ES" sz="1200" dirty="0">
              <a:solidFill>
                <a:schemeClr val="bg1"/>
              </a:solidFill>
            </a:endParaRPr>
          </a:p>
          <a:p>
            <a:r>
              <a:rPr lang="es-ES" sz="1200" b="1" dirty="0" smtClean="0">
                <a:solidFill>
                  <a:schemeClr val="bg1"/>
                </a:solidFill>
              </a:rPr>
              <a:t>M7 </a:t>
            </a:r>
            <a:r>
              <a:rPr lang="es-ES" sz="1200" b="1" dirty="0">
                <a:solidFill>
                  <a:schemeClr val="bg1"/>
                </a:solidFill>
              </a:rPr>
              <a:t>– </a:t>
            </a:r>
            <a:r>
              <a:rPr lang="es-ES" sz="1200" b="1" dirty="0" smtClean="0">
                <a:solidFill>
                  <a:schemeClr val="bg1"/>
                </a:solidFill>
              </a:rPr>
              <a:t>Calidad del código del cliente</a:t>
            </a:r>
            <a:r>
              <a:rPr lang="es-ES" sz="1200" dirty="0">
                <a:solidFill>
                  <a:schemeClr val="bg1"/>
                </a:solidFill>
              </a:rPr>
              <a:t>: </a:t>
            </a:r>
            <a:r>
              <a:rPr lang="es-ES" sz="1200" dirty="0" smtClean="0">
                <a:solidFill>
                  <a:schemeClr val="bg1"/>
                </a:solidFill>
              </a:rPr>
              <a:t>Contemplaría cosas </a:t>
            </a:r>
            <a:r>
              <a:rPr lang="es-ES" sz="1200" dirty="0">
                <a:solidFill>
                  <a:schemeClr val="bg1"/>
                </a:solidFill>
              </a:rPr>
              <a:t>como desbordamientos de búfer, vulnerabilidades de cadenas de formato y varios otros errores de nivel de código en los que la solución es reescribir un código que se ejecuta en el dispositivo móvil</a:t>
            </a:r>
            <a:r>
              <a:rPr lang="es-ES" sz="1200" dirty="0" smtClean="0">
                <a:solidFill>
                  <a:schemeClr val="bg1"/>
                </a:solidFill>
              </a:rPr>
              <a:t>.</a:t>
            </a:r>
          </a:p>
          <a:p>
            <a:r>
              <a:rPr lang="es-ES" sz="1200" b="1" dirty="0" smtClean="0">
                <a:solidFill>
                  <a:schemeClr val="bg1"/>
                </a:solidFill>
              </a:rPr>
              <a:t>M8 </a:t>
            </a:r>
            <a:r>
              <a:rPr lang="es-ES" sz="1200" b="1" dirty="0">
                <a:solidFill>
                  <a:schemeClr val="bg1"/>
                </a:solidFill>
              </a:rPr>
              <a:t>– </a:t>
            </a:r>
            <a:r>
              <a:rPr lang="es-ES" sz="1200" b="1" dirty="0" smtClean="0">
                <a:solidFill>
                  <a:schemeClr val="bg1"/>
                </a:solidFill>
              </a:rPr>
              <a:t>Manipulación del código</a:t>
            </a:r>
            <a:r>
              <a:rPr lang="es-ES" sz="1200" dirty="0">
                <a:solidFill>
                  <a:schemeClr val="bg1"/>
                </a:solidFill>
              </a:rPr>
              <a:t>: </a:t>
            </a:r>
            <a:r>
              <a:rPr lang="es-ES" sz="1200" dirty="0" smtClean="0">
                <a:solidFill>
                  <a:schemeClr val="bg1"/>
                </a:solidFill>
              </a:rPr>
              <a:t>Abarca desde la </a:t>
            </a:r>
            <a:r>
              <a:rPr lang="es-ES" sz="1200" dirty="0">
                <a:solidFill>
                  <a:schemeClr val="bg1"/>
                </a:solidFill>
              </a:rPr>
              <a:t>aplicación de parches binarios, la modificación de recursos locales, el enlace de métodos, el método </a:t>
            </a:r>
            <a:r>
              <a:rPr lang="es-ES" sz="1200" dirty="0" err="1">
                <a:solidFill>
                  <a:schemeClr val="bg1"/>
                </a:solidFill>
              </a:rPr>
              <a:t>swizzling</a:t>
            </a:r>
            <a:r>
              <a:rPr lang="es-ES" sz="1200" dirty="0">
                <a:solidFill>
                  <a:schemeClr val="bg1"/>
                </a:solidFill>
              </a:rPr>
              <a:t> </a:t>
            </a:r>
            <a:r>
              <a:rPr lang="es-ES" sz="1200" dirty="0" smtClean="0">
                <a:solidFill>
                  <a:schemeClr val="bg1"/>
                </a:solidFill>
              </a:rPr>
              <a:t>y </a:t>
            </a:r>
            <a:r>
              <a:rPr lang="es-ES" sz="1200" dirty="0">
                <a:solidFill>
                  <a:schemeClr val="bg1"/>
                </a:solidFill>
              </a:rPr>
              <a:t>la modificación de memoria dinámica.</a:t>
            </a:r>
          </a:p>
          <a:p>
            <a:r>
              <a:rPr lang="es-ES" sz="1200" b="1" dirty="0" smtClean="0">
                <a:solidFill>
                  <a:schemeClr val="bg1"/>
                </a:solidFill>
              </a:rPr>
              <a:t>M9 </a:t>
            </a:r>
            <a:r>
              <a:rPr lang="es-ES" sz="1200" b="1" dirty="0">
                <a:solidFill>
                  <a:schemeClr val="bg1"/>
                </a:solidFill>
              </a:rPr>
              <a:t>– </a:t>
            </a:r>
            <a:r>
              <a:rPr lang="es-ES" sz="1200" b="1" dirty="0" smtClean="0">
                <a:solidFill>
                  <a:schemeClr val="bg1"/>
                </a:solidFill>
              </a:rPr>
              <a:t>Ingeniería inversa</a:t>
            </a:r>
            <a:r>
              <a:rPr lang="es-ES" sz="1200" dirty="0" smtClean="0">
                <a:solidFill>
                  <a:schemeClr val="bg1"/>
                </a:solidFill>
              </a:rPr>
              <a:t>: </a:t>
            </a:r>
            <a:r>
              <a:rPr lang="es-ES" sz="1200" dirty="0">
                <a:solidFill>
                  <a:schemeClr val="bg1"/>
                </a:solidFill>
              </a:rPr>
              <a:t>Además de proteger los datos confidenciales, debe asegurarse de que los datos leídos de cualquier fuente de almacenamiento estén validados y posiblemente desinfectados.</a:t>
            </a:r>
          </a:p>
          <a:p>
            <a:r>
              <a:rPr lang="es-ES" sz="1200" b="1" dirty="0" smtClean="0">
                <a:solidFill>
                  <a:schemeClr val="bg1"/>
                </a:solidFill>
              </a:rPr>
              <a:t>M10 </a:t>
            </a:r>
            <a:r>
              <a:rPr lang="es-ES" sz="1200" b="1" dirty="0">
                <a:solidFill>
                  <a:schemeClr val="bg1"/>
                </a:solidFill>
              </a:rPr>
              <a:t>– </a:t>
            </a:r>
            <a:r>
              <a:rPr lang="es-ES" sz="1200" b="1" dirty="0" smtClean="0">
                <a:solidFill>
                  <a:schemeClr val="bg1"/>
                </a:solidFill>
              </a:rPr>
              <a:t>Funcionalidad extraña</a:t>
            </a:r>
            <a:r>
              <a:rPr lang="es-ES" sz="1200" dirty="0">
                <a:solidFill>
                  <a:schemeClr val="bg1"/>
                </a:solidFill>
              </a:rPr>
              <a:t>: </a:t>
            </a:r>
            <a:r>
              <a:rPr lang="es-ES" sz="1200" dirty="0" smtClean="0">
                <a:solidFill>
                  <a:schemeClr val="bg1"/>
                </a:solidFill>
              </a:rPr>
              <a:t>Incluye </a:t>
            </a:r>
            <a:r>
              <a:rPr lang="es-ES" sz="1200" dirty="0">
                <a:solidFill>
                  <a:schemeClr val="bg1"/>
                </a:solidFill>
              </a:rPr>
              <a:t>el análisis del binario central final para determinar su código fuente, bibliotecas, algoritmos y otros activos. </a:t>
            </a:r>
            <a:r>
              <a:rPr lang="es-ES" sz="1200" dirty="0" smtClean="0">
                <a:solidFill>
                  <a:schemeClr val="bg1"/>
                </a:solidFill>
              </a:rPr>
              <a:t>Se </a:t>
            </a:r>
            <a:r>
              <a:rPr lang="es-ES" sz="1200" dirty="0">
                <a:solidFill>
                  <a:schemeClr val="bg1"/>
                </a:solidFill>
              </a:rPr>
              <a:t>puede usar para explotar otras vulnerabilidades nacientes en la aplicación, así como para revelar información sobre servidores back-</a:t>
            </a:r>
            <a:r>
              <a:rPr lang="es-ES" sz="1200" dirty="0" err="1">
                <a:solidFill>
                  <a:schemeClr val="bg1"/>
                </a:solidFill>
              </a:rPr>
              <a:t>end</a:t>
            </a:r>
            <a:r>
              <a:rPr lang="es-ES" sz="1200" dirty="0">
                <a:solidFill>
                  <a:schemeClr val="bg1"/>
                </a:solidFill>
              </a:rPr>
              <a:t>, constantes criptográficas y cifrados, y propiedad intelectual. </a:t>
            </a:r>
          </a:p>
          <a:p>
            <a:endParaRPr lang="es-ES" sz="1200" dirty="0" smtClean="0">
              <a:solidFill>
                <a:schemeClr val="bg1"/>
              </a:solidFill>
            </a:endParaRPr>
          </a:p>
          <a:p>
            <a:endParaRPr lang="es-ES" sz="1000" dirty="0">
              <a:solidFill>
                <a:schemeClr val="bg1"/>
              </a:solidFill>
            </a:endParaRPr>
          </a:p>
        </p:txBody>
      </p:sp>
      <p:pic>
        <p:nvPicPr>
          <p:cNvPr id="1026" name="Picture 2" descr="https://2.bp.blogspot.com/-yKZLGYYcXl8/VuHBw1ggK3I/AAAAAAAAC8E/QdRk_uTGyW0/s1600/OWASP_MobileTT20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19" y="2820902"/>
            <a:ext cx="2832326" cy="200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291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3344752" y="1906873"/>
            <a:ext cx="8528857" cy="4247804"/>
          </a:xfrm>
        </p:spPr>
        <p:txBody>
          <a:bodyPr>
            <a:noAutofit/>
          </a:bodyPr>
          <a:lstStyle/>
          <a:p>
            <a:r>
              <a:rPr lang="es-ES" sz="1200" b="1" dirty="0">
                <a:solidFill>
                  <a:schemeClr val="bg1"/>
                </a:solidFill>
              </a:rPr>
              <a:t>V1: Requisitos de Arquitectura, Diseño y Modelado de Amenazas</a:t>
            </a:r>
            <a:r>
              <a:rPr lang="es-ES" sz="1200" dirty="0">
                <a:solidFill>
                  <a:schemeClr val="bg1"/>
                </a:solidFill>
              </a:rPr>
              <a:t>:  </a:t>
            </a:r>
            <a:r>
              <a:rPr lang="es-ES" sz="1200" dirty="0" smtClean="0">
                <a:solidFill>
                  <a:schemeClr val="bg1"/>
                </a:solidFill>
              </a:rPr>
              <a:t>Procesos </a:t>
            </a:r>
            <a:r>
              <a:rPr lang="es-ES" sz="1200" dirty="0">
                <a:solidFill>
                  <a:schemeClr val="bg1"/>
                </a:solidFill>
              </a:rPr>
              <a:t>que garanticen que la seguridad se ha abordado explícitamente </a:t>
            </a:r>
            <a:r>
              <a:rPr lang="es-ES" sz="1200" dirty="0" smtClean="0">
                <a:solidFill>
                  <a:schemeClr val="bg1"/>
                </a:solidFill>
              </a:rPr>
              <a:t>al planificar </a:t>
            </a:r>
            <a:r>
              <a:rPr lang="es-ES" sz="1200" dirty="0">
                <a:solidFill>
                  <a:schemeClr val="bg1"/>
                </a:solidFill>
              </a:rPr>
              <a:t>la arquitectura de la aplicación móvil, y que se conocen los roles funcionales y de seguridad de todos </a:t>
            </a:r>
            <a:r>
              <a:rPr lang="es-ES" sz="1200" dirty="0" smtClean="0">
                <a:solidFill>
                  <a:schemeClr val="bg1"/>
                </a:solidFill>
              </a:rPr>
              <a:t>los componentes.</a:t>
            </a:r>
          </a:p>
          <a:p>
            <a:r>
              <a:rPr lang="es-ES" sz="1200" b="1" dirty="0">
                <a:solidFill>
                  <a:schemeClr val="bg1"/>
                </a:solidFill>
              </a:rPr>
              <a:t>V2: Requerimientos en el Almacenamiento de datos y la Privacidad</a:t>
            </a:r>
            <a:r>
              <a:rPr lang="es-ES" sz="1200" dirty="0">
                <a:solidFill>
                  <a:schemeClr val="bg1"/>
                </a:solidFill>
              </a:rPr>
              <a:t>: </a:t>
            </a:r>
            <a:r>
              <a:rPr lang="es-ES" sz="1200" dirty="0" smtClean="0">
                <a:solidFill>
                  <a:schemeClr val="bg1"/>
                </a:solidFill>
              </a:rPr>
              <a:t>La </a:t>
            </a:r>
            <a:r>
              <a:rPr lang="es-ES" sz="1200" dirty="0">
                <a:solidFill>
                  <a:schemeClr val="bg1"/>
                </a:solidFill>
              </a:rPr>
              <a:t>protección de datos sensibles, como las credenciales del usuario y la información </a:t>
            </a:r>
            <a:r>
              <a:rPr lang="es-ES" sz="1200" dirty="0" smtClean="0">
                <a:solidFill>
                  <a:schemeClr val="bg1"/>
                </a:solidFill>
              </a:rPr>
              <a:t>privada.</a:t>
            </a:r>
          </a:p>
          <a:p>
            <a:r>
              <a:rPr lang="es-ES" sz="1200" b="1" dirty="0" smtClean="0">
                <a:solidFill>
                  <a:schemeClr val="bg1"/>
                </a:solidFill>
              </a:rPr>
              <a:t>V3</a:t>
            </a:r>
            <a:r>
              <a:rPr lang="es-ES" sz="1200" b="1" dirty="0">
                <a:solidFill>
                  <a:schemeClr val="bg1"/>
                </a:solidFill>
              </a:rPr>
              <a:t>: Requerimientos de Criptografía</a:t>
            </a:r>
            <a:r>
              <a:rPr lang="es-ES" sz="1200" dirty="0">
                <a:solidFill>
                  <a:schemeClr val="bg1"/>
                </a:solidFill>
              </a:rPr>
              <a:t>:  </a:t>
            </a:r>
            <a:r>
              <a:rPr lang="es-ES" sz="1200" dirty="0" smtClean="0">
                <a:solidFill>
                  <a:schemeClr val="bg1"/>
                </a:solidFill>
              </a:rPr>
              <a:t>Controles que verifican que </a:t>
            </a:r>
            <a:r>
              <a:rPr lang="es-ES" sz="1200" dirty="0">
                <a:solidFill>
                  <a:schemeClr val="bg1"/>
                </a:solidFill>
              </a:rPr>
              <a:t>la aplicación utiliza criptografía según </a:t>
            </a:r>
            <a:r>
              <a:rPr lang="es-ES" sz="1200" dirty="0" smtClean="0">
                <a:solidFill>
                  <a:schemeClr val="bg1"/>
                </a:solidFill>
              </a:rPr>
              <a:t>las mejores </a:t>
            </a:r>
            <a:r>
              <a:rPr lang="es-ES" sz="1200" dirty="0">
                <a:solidFill>
                  <a:schemeClr val="bg1"/>
                </a:solidFill>
              </a:rPr>
              <a:t>prácticas de la industria.</a:t>
            </a:r>
          </a:p>
          <a:p>
            <a:r>
              <a:rPr lang="es-ES" sz="1200" b="1" dirty="0">
                <a:solidFill>
                  <a:schemeClr val="bg1"/>
                </a:solidFill>
              </a:rPr>
              <a:t>V4: Requerimientos de Autenticación y Manejo de </a:t>
            </a:r>
            <a:r>
              <a:rPr lang="es-ES" sz="1200" b="1" dirty="0" smtClean="0">
                <a:solidFill>
                  <a:schemeClr val="bg1"/>
                </a:solidFill>
              </a:rPr>
              <a:t>Sesiones</a:t>
            </a:r>
            <a:r>
              <a:rPr lang="es-ES" sz="1200" dirty="0">
                <a:solidFill>
                  <a:schemeClr val="bg1"/>
                </a:solidFill>
              </a:rPr>
              <a:t>: </a:t>
            </a:r>
            <a:r>
              <a:rPr lang="es-ES" sz="1200" dirty="0" smtClean="0">
                <a:solidFill>
                  <a:schemeClr val="bg1"/>
                </a:solidFill>
              </a:rPr>
              <a:t>Requerimientos sobre la gestión de </a:t>
            </a:r>
            <a:r>
              <a:rPr lang="es-ES" sz="1200" dirty="0">
                <a:solidFill>
                  <a:schemeClr val="bg1"/>
                </a:solidFill>
              </a:rPr>
              <a:t>cuentas y sesiones del usuario.</a:t>
            </a:r>
          </a:p>
          <a:p>
            <a:r>
              <a:rPr lang="es-ES" sz="1200" b="1" dirty="0">
                <a:solidFill>
                  <a:schemeClr val="bg1"/>
                </a:solidFill>
              </a:rPr>
              <a:t>V5: Requerimientos de Comunicación a través de la </a:t>
            </a:r>
            <a:r>
              <a:rPr lang="es-ES" sz="1200" b="1" dirty="0" smtClean="0">
                <a:solidFill>
                  <a:schemeClr val="bg1"/>
                </a:solidFill>
              </a:rPr>
              <a:t>red</a:t>
            </a:r>
            <a:r>
              <a:rPr lang="es-ES" sz="1200" dirty="0" smtClean="0">
                <a:solidFill>
                  <a:schemeClr val="bg1"/>
                </a:solidFill>
              </a:rPr>
              <a:t>: </a:t>
            </a:r>
            <a:r>
              <a:rPr lang="es-ES" sz="1200" dirty="0">
                <a:solidFill>
                  <a:schemeClr val="bg1"/>
                </a:solidFill>
              </a:rPr>
              <a:t>Controles que tienen por objetivo asegurar la confidencialidad e integridad de la información intercambiada entre la aplicación móvil y los servicios del servidor.</a:t>
            </a:r>
          </a:p>
          <a:p>
            <a:r>
              <a:rPr lang="es-ES" sz="1200" b="1" dirty="0" smtClean="0">
                <a:solidFill>
                  <a:schemeClr val="bg1"/>
                </a:solidFill>
              </a:rPr>
              <a:t>V6</a:t>
            </a:r>
            <a:r>
              <a:rPr lang="es-ES" sz="1200" b="1" dirty="0">
                <a:solidFill>
                  <a:schemeClr val="bg1"/>
                </a:solidFill>
              </a:rPr>
              <a:t>: Requerimientos de Interacción con la Plataforma</a:t>
            </a:r>
            <a:r>
              <a:rPr lang="es-ES" sz="1200" dirty="0">
                <a:solidFill>
                  <a:schemeClr val="bg1"/>
                </a:solidFill>
              </a:rPr>
              <a:t>: Estos controles revisan que se utilicen las </a:t>
            </a:r>
            <a:r>
              <a:rPr lang="es-ES" sz="1200" dirty="0" err="1">
                <a:solidFill>
                  <a:schemeClr val="bg1"/>
                </a:solidFill>
              </a:rPr>
              <a:t>APIs</a:t>
            </a:r>
            <a:r>
              <a:rPr lang="es-ES" sz="1200" dirty="0">
                <a:solidFill>
                  <a:schemeClr val="bg1"/>
                </a:solidFill>
              </a:rPr>
              <a:t> de la plataforma y componentes estándar de una manera </a:t>
            </a:r>
            <a:r>
              <a:rPr lang="es-ES" sz="1200" dirty="0" smtClean="0">
                <a:solidFill>
                  <a:schemeClr val="bg1"/>
                </a:solidFill>
              </a:rPr>
              <a:t>segura. Además</a:t>
            </a:r>
            <a:r>
              <a:rPr lang="es-ES" sz="1200" dirty="0">
                <a:solidFill>
                  <a:schemeClr val="bg1"/>
                </a:solidFill>
              </a:rPr>
              <a:t>, se cubre la comunicación entre aplicaciones (IPC</a:t>
            </a:r>
            <a:r>
              <a:rPr lang="es-ES" sz="1200" dirty="0" smtClean="0">
                <a:solidFill>
                  <a:schemeClr val="bg1"/>
                </a:solidFill>
              </a:rPr>
              <a:t>).</a:t>
            </a:r>
            <a:endParaRPr lang="es-ES" sz="1200" dirty="0">
              <a:solidFill>
                <a:schemeClr val="bg1"/>
              </a:solidFill>
            </a:endParaRPr>
          </a:p>
          <a:p>
            <a:r>
              <a:rPr lang="es-ES" sz="1200" b="1" dirty="0">
                <a:solidFill>
                  <a:schemeClr val="bg1"/>
                </a:solidFill>
              </a:rPr>
              <a:t>V7: Requerimientos de Calidad de Código y Configuración del Compilador</a:t>
            </a:r>
            <a:r>
              <a:rPr lang="es-ES" sz="1200" dirty="0">
                <a:solidFill>
                  <a:schemeClr val="bg1"/>
                </a:solidFill>
              </a:rPr>
              <a:t>: </a:t>
            </a:r>
            <a:r>
              <a:rPr lang="es-ES" sz="1200" dirty="0" smtClean="0">
                <a:solidFill>
                  <a:schemeClr val="bg1"/>
                </a:solidFill>
              </a:rPr>
              <a:t>Controles que buscan </a:t>
            </a:r>
            <a:r>
              <a:rPr lang="es-ES" sz="1200" dirty="0">
                <a:solidFill>
                  <a:schemeClr val="bg1"/>
                </a:solidFill>
              </a:rPr>
              <a:t>asegurar que se siguieron las prácticas de seguridad básicas en el desarrollo de </a:t>
            </a:r>
            <a:r>
              <a:rPr lang="es-ES" sz="1200" dirty="0" smtClean="0">
                <a:solidFill>
                  <a:schemeClr val="bg1"/>
                </a:solidFill>
              </a:rPr>
              <a:t>la aplicación</a:t>
            </a:r>
            <a:r>
              <a:rPr lang="es-ES" sz="1200" dirty="0">
                <a:solidFill>
                  <a:schemeClr val="bg1"/>
                </a:solidFill>
              </a:rPr>
              <a:t>.</a:t>
            </a:r>
          </a:p>
          <a:p>
            <a:r>
              <a:rPr lang="es-ES" sz="1200" b="1" dirty="0">
                <a:solidFill>
                  <a:schemeClr val="bg1"/>
                </a:solidFill>
              </a:rPr>
              <a:t>V8: Requerimientos de Resistencia ante la Ingeniería Inversa</a:t>
            </a:r>
            <a:r>
              <a:rPr lang="es-ES" sz="1200" dirty="0">
                <a:solidFill>
                  <a:schemeClr val="bg1"/>
                </a:solidFill>
              </a:rPr>
              <a:t>: </a:t>
            </a:r>
            <a:r>
              <a:rPr lang="es-ES" sz="1200" dirty="0" smtClean="0">
                <a:solidFill>
                  <a:schemeClr val="bg1"/>
                </a:solidFill>
              </a:rPr>
              <a:t>Se </a:t>
            </a:r>
            <a:r>
              <a:rPr lang="es-ES" sz="1200" dirty="0">
                <a:solidFill>
                  <a:schemeClr val="bg1"/>
                </a:solidFill>
              </a:rPr>
              <a:t>cubren protecciones recomendadas para aplicaciones que maneja o brindan acceso </a:t>
            </a:r>
            <a:r>
              <a:rPr lang="es-ES" sz="1200" dirty="0" smtClean="0">
                <a:solidFill>
                  <a:schemeClr val="bg1"/>
                </a:solidFill>
              </a:rPr>
              <a:t>a información </a:t>
            </a:r>
            <a:r>
              <a:rPr lang="es-ES" sz="1200" dirty="0">
                <a:solidFill>
                  <a:schemeClr val="bg1"/>
                </a:solidFill>
              </a:rPr>
              <a:t>o funcionalidades sensibles</a:t>
            </a:r>
            <a:r>
              <a:rPr lang="es-ES" sz="1200" dirty="0" smtClean="0">
                <a:solidFill>
                  <a:schemeClr val="bg1"/>
                </a:solidFill>
              </a:rPr>
              <a:t>. Estos </a:t>
            </a:r>
            <a:r>
              <a:rPr lang="es-ES" sz="1200" dirty="0">
                <a:solidFill>
                  <a:schemeClr val="bg1"/>
                </a:solidFill>
              </a:rPr>
              <a:t>controles  deben aplicarse según sea necesario, basándose en una evaluación de los </a:t>
            </a:r>
            <a:r>
              <a:rPr lang="es-ES" sz="1200" dirty="0" smtClean="0">
                <a:solidFill>
                  <a:schemeClr val="bg1"/>
                </a:solidFill>
              </a:rPr>
              <a:t>riesgos causados </a:t>
            </a:r>
            <a:r>
              <a:rPr lang="es-ES" sz="1200" dirty="0">
                <a:solidFill>
                  <a:schemeClr val="bg1"/>
                </a:solidFill>
              </a:rPr>
              <a:t>por la manipulación no autorizada de la aplicación y/o la ingeniería inversa del código</a:t>
            </a:r>
          </a:p>
          <a:p>
            <a:endParaRPr lang="es-ES" sz="1200" dirty="0" smtClean="0">
              <a:solidFill>
                <a:schemeClr val="bg1"/>
              </a:solidFill>
            </a:endParaRPr>
          </a:p>
          <a:p>
            <a:endParaRPr lang="es-ES" sz="1000" dirty="0">
              <a:solidFill>
                <a:schemeClr val="bg1"/>
              </a:solidFill>
            </a:endParaRPr>
          </a:p>
        </p:txBody>
      </p:sp>
      <p:pic>
        <p:nvPicPr>
          <p:cNvPr id="9" name="Imagen 8"/>
          <p:cNvPicPr>
            <a:picLocks noChangeAspect="1"/>
          </p:cNvPicPr>
          <p:nvPr/>
        </p:nvPicPr>
        <p:blipFill>
          <a:blip r:embed="rId3"/>
          <a:stretch>
            <a:fillRect/>
          </a:stretch>
        </p:blipFill>
        <p:spPr>
          <a:xfrm>
            <a:off x="131577" y="1853740"/>
            <a:ext cx="2829180" cy="1684713"/>
          </a:xfrm>
          <a:prstGeom prst="rect">
            <a:avLst/>
          </a:prstGeom>
        </p:spPr>
      </p:pic>
      <p:pic>
        <p:nvPicPr>
          <p:cNvPr id="12" name="Imagen 11"/>
          <p:cNvPicPr>
            <a:picLocks noChangeAspect="1"/>
          </p:cNvPicPr>
          <p:nvPr/>
        </p:nvPicPr>
        <p:blipFill>
          <a:blip r:embed="rId4"/>
          <a:stretch>
            <a:fillRect/>
          </a:stretch>
        </p:blipFill>
        <p:spPr>
          <a:xfrm>
            <a:off x="1454015" y="3831269"/>
            <a:ext cx="1798585" cy="1167451"/>
          </a:xfrm>
          <a:prstGeom prst="rect">
            <a:avLst/>
          </a:prstGeom>
        </p:spPr>
      </p:pic>
      <p:pic>
        <p:nvPicPr>
          <p:cNvPr id="14" name="Imagen 13"/>
          <p:cNvPicPr>
            <a:picLocks noChangeAspect="1"/>
          </p:cNvPicPr>
          <p:nvPr/>
        </p:nvPicPr>
        <p:blipFill>
          <a:blip r:embed="rId5"/>
          <a:stretch>
            <a:fillRect/>
          </a:stretch>
        </p:blipFill>
        <p:spPr>
          <a:xfrm>
            <a:off x="1350611" y="4267845"/>
            <a:ext cx="1635085" cy="1359873"/>
          </a:xfrm>
          <a:prstGeom prst="rect">
            <a:avLst/>
          </a:prstGeom>
        </p:spPr>
      </p:pic>
      <p:pic>
        <p:nvPicPr>
          <p:cNvPr id="15" name="Imagen 14"/>
          <p:cNvPicPr>
            <a:picLocks noChangeAspect="1"/>
          </p:cNvPicPr>
          <p:nvPr/>
        </p:nvPicPr>
        <p:blipFill>
          <a:blip r:embed="rId6"/>
          <a:stretch>
            <a:fillRect/>
          </a:stretch>
        </p:blipFill>
        <p:spPr>
          <a:xfrm>
            <a:off x="156516" y="4887845"/>
            <a:ext cx="2594998" cy="1150008"/>
          </a:xfrm>
          <a:prstGeom prst="rect">
            <a:avLst/>
          </a:prstGeom>
        </p:spPr>
      </p:pic>
    </p:spTree>
    <p:extLst>
      <p:ext uri="{BB962C8B-B14F-4D97-AF65-F5344CB8AC3E}">
        <p14:creationId xmlns:p14="http://schemas.microsoft.com/office/powerpoint/2010/main" val="77964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5725490" y="1853739"/>
            <a:ext cx="5928953" cy="4670603"/>
          </a:xfrm>
        </p:spPr>
        <p:txBody>
          <a:bodyPr>
            <a:normAutofit fontScale="92500" lnSpcReduction="10000"/>
          </a:bodyPr>
          <a:lstStyle/>
          <a:p>
            <a:pPr marL="0" indent="0">
              <a:buNone/>
            </a:pPr>
            <a:r>
              <a:rPr lang="es-ES" sz="1400" dirty="0" smtClean="0">
                <a:solidFill>
                  <a:schemeClr val="bg1"/>
                </a:solidFill>
              </a:rPr>
              <a:t>Es </a:t>
            </a:r>
            <a:r>
              <a:rPr lang="es-ES" sz="1400" dirty="0">
                <a:solidFill>
                  <a:schemeClr val="bg1"/>
                </a:solidFill>
              </a:rPr>
              <a:t>un intento de estandarizar estos requerimientos utilizando distintos niveles de verificación que se ajustan a los diferentes escenarios de </a:t>
            </a:r>
            <a:r>
              <a:rPr lang="es-ES" sz="1400" dirty="0" smtClean="0">
                <a:solidFill>
                  <a:schemeClr val="bg1"/>
                </a:solidFill>
              </a:rPr>
              <a:t>amenaza</a:t>
            </a:r>
          </a:p>
          <a:p>
            <a:pPr marL="0" indent="0">
              <a:buNone/>
            </a:pPr>
            <a:endParaRPr lang="es-ES" sz="1400" dirty="0">
              <a:solidFill>
                <a:schemeClr val="bg1"/>
              </a:solidFill>
            </a:endParaRPr>
          </a:p>
          <a:p>
            <a:pPr marL="0" indent="0">
              <a:buNone/>
            </a:pPr>
            <a:r>
              <a:rPr lang="es-ES" sz="1400" b="1" dirty="0">
                <a:solidFill>
                  <a:schemeClr val="bg1"/>
                </a:solidFill>
              </a:rPr>
              <a:t>MASVS-L1: Seguridad Estándar </a:t>
            </a:r>
            <a:endParaRPr lang="es-ES" sz="1400" b="1" dirty="0" smtClean="0">
              <a:solidFill>
                <a:schemeClr val="bg1"/>
              </a:solidFill>
            </a:endParaRPr>
          </a:p>
          <a:p>
            <a:pPr marL="0" indent="0">
              <a:buNone/>
            </a:pPr>
            <a:r>
              <a:rPr lang="es-ES" sz="1400" dirty="0" smtClean="0">
                <a:solidFill>
                  <a:schemeClr val="bg1"/>
                </a:solidFill>
              </a:rPr>
              <a:t>Una </a:t>
            </a:r>
            <a:r>
              <a:rPr lang="es-ES" sz="1400" dirty="0">
                <a:solidFill>
                  <a:schemeClr val="bg1"/>
                </a:solidFill>
              </a:rPr>
              <a:t>aplicación móvil que logra el nivel MASVS-L1 </a:t>
            </a:r>
            <a:r>
              <a:rPr lang="es-ES" sz="1400" dirty="0" smtClean="0">
                <a:solidFill>
                  <a:schemeClr val="bg1"/>
                </a:solidFill>
              </a:rPr>
              <a:t>cumple con </a:t>
            </a:r>
            <a:r>
              <a:rPr lang="es-ES" sz="1400" dirty="0">
                <a:solidFill>
                  <a:schemeClr val="bg1"/>
                </a:solidFill>
              </a:rPr>
              <a:t>los </a:t>
            </a:r>
            <a:r>
              <a:rPr lang="es-ES" sz="1400" u="sng" dirty="0">
                <a:solidFill>
                  <a:schemeClr val="bg1"/>
                </a:solidFill>
              </a:rPr>
              <a:t>requerimientos básicos</a:t>
            </a:r>
            <a:r>
              <a:rPr lang="es-ES" sz="1400" dirty="0">
                <a:solidFill>
                  <a:schemeClr val="bg1"/>
                </a:solidFill>
              </a:rPr>
              <a:t> en términos de calidad de código, manejo de los datos sensibles e interacción con el entorno móvil. Debe existir un proceso de pruebas para verificar los controles de seguridad. Este nivel es </a:t>
            </a:r>
            <a:r>
              <a:rPr lang="es-ES" sz="1400" u="sng" dirty="0">
                <a:solidFill>
                  <a:schemeClr val="bg1"/>
                </a:solidFill>
              </a:rPr>
              <a:t>apropiado para todas las aplicaciones móviles</a:t>
            </a:r>
            <a:r>
              <a:rPr lang="es-ES" sz="1400" dirty="0">
                <a:solidFill>
                  <a:schemeClr val="bg1"/>
                </a:solidFill>
              </a:rPr>
              <a:t>. </a:t>
            </a:r>
            <a:endParaRPr lang="es-ES" sz="1400" dirty="0" smtClean="0">
              <a:solidFill>
                <a:schemeClr val="bg1"/>
              </a:solidFill>
            </a:endParaRPr>
          </a:p>
          <a:p>
            <a:pPr marL="0" indent="0">
              <a:buNone/>
            </a:pPr>
            <a:r>
              <a:rPr lang="es-ES" sz="1400" b="1" dirty="0" smtClean="0">
                <a:solidFill>
                  <a:schemeClr val="bg1"/>
                </a:solidFill>
              </a:rPr>
              <a:t>MASVS-L2</a:t>
            </a:r>
            <a:r>
              <a:rPr lang="es-ES" sz="1400" b="1" dirty="0">
                <a:solidFill>
                  <a:schemeClr val="bg1"/>
                </a:solidFill>
              </a:rPr>
              <a:t>: Defensa en Profundidad </a:t>
            </a:r>
            <a:endParaRPr lang="es-ES" sz="1400" b="1" dirty="0" smtClean="0">
              <a:solidFill>
                <a:schemeClr val="bg1"/>
              </a:solidFill>
            </a:endParaRPr>
          </a:p>
          <a:p>
            <a:pPr marL="0" indent="0">
              <a:buNone/>
            </a:pPr>
            <a:r>
              <a:rPr lang="es-ES" sz="1400" dirty="0" smtClean="0">
                <a:solidFill>
                  <a:schemeClr val="bg1"/>
                </a:solidFill>
              </a:rPr>
              <a:t>MASVS-L2 </a:t>
            </a:r>
            <a:r>
              <a:rPr lang="es-ES" sz="1400" dirty="0">
                <a:solidFill>
                  <a:schemeClr val="bg1"/>
                </a:solidFill>
              </a:rPr>
              <a:t>introduce </a:t>
            </a:r>
            <a:r>
              <a:rPr lang="es-ES" sz="1400" u="sng" dirty="0">
                <a:solidFill>
                  <a:schemeClr val="bg1"/>
                </a:solidFill>
              </a:rPr>
              <a:t>controles de seguridad </a:t>
            </a:r>
            <a:r>
              <a:rPr lang="es-ES" sz="1400" u="sng" dirty="0" smtClean="0">
                <a:solidFill>
                  <a:schemeClr val="bg1"/>
                </a:solidFill>
              </a:rPr>
              <a:t>avanzados</a:t>
            </a:r>
            <a:r>
              <a:rPr lang="es-ES" sz="1400" dirty="0" smtClean="0">
                <a:solidFill>
                  <a:schemeClr val="bg1"/>
                </a:solidFill>
              </a:rPr>
              <a:t>, </a:t>
            </a:r>
            <a:r>
              <a:rPr lang="es-ES" sz="1400" dirty="0">
                <a:solidFill>
                  <a:schemeClr val="bg1"/>
                </a:solidFill>
              </a:rPr>
              <a:t>debe existir un modelo de amenaza y la seguridad debe ser una parte fundamental de la arquitectura y el diseño de la aplicación. Este nivel es </a:t>
            </a:r>
            <a:r>
              <a:rPr lang="es-ES" sz="1400" u="sng" dirty="0">
                <a:solidFill>
                  <a:schemeClr val="bg1"/>
                </a:solidFill>
              </a:rPr>
              <a:t>apropiado para aplicaciones que manejan datos sensibles, como las aplicaciones de banca móvil</a:t>
            </a:r>
            <a:r>
              <a:rPr lang="es-ES" sz="1400" dirty="0">
                <a:solidFill>
                  <a:schemeClr val="bg1"/>
                </a:solidFill>
              </a:rPr>
              <a:t>. </a:t>
            </a:r>
            <a:endParaRPr lang="es-ES" sz="1400" dirty="0" smtClean="0">
              <a:solidFill>
                <a:schemeClr val="bg1"/>
              </a:solidFill>
            </a:endParaRPr>
          </a:p>
          <a:p>
            <a:pPr marL="0" indent="0">
              <a:buNone/>
            </a:pPr>
            <a:r>
              <a:rPr lang="es-ES" sz="1400" b="1" dirty="0" smtClean="0">
                <a:solidFill>
                  <a:schemeClr val="bg1"/>
                </a:solidFill>
              </a:rPr>
              <a:t>MASVS-R</a:t>
            </a:r>
            <a:r>
              <a:rPr lang="es-ES" sz="1400" b="1" dirty="0">
                <a:solidFill>
                  <a:schemeClr val="bg1"/>
                </a:solidFill>
              </a:rPr>
              <a:t>: Resistencia contra la ingeniería inversa y la manipulación </a:t>
            </a:r>
            <a:endParaRPr lang="es-ES" sz="1400" b="1" dirty="0" smtClean="0">
              <a:solidFill>
                <a:schemeClr val="bg1"/>
              </a:solidFill>
            </a:endParaRPr>
          </a:p>
          <a:p>
            <a:pPr marL="0" indent="0">
              <a:buNone/>
            </a:pPr>
            <a:r>
              <a:rPr lang="es-ES" sz="1400" dirty="0" smtClean="0">
                <a:solidFill>
                  <a:schemeClr val="bg1"/>
                </a:solidFill>
              </a:rPr>
              <a:t>La </a:t>
            </a:r>
            <a:r>
              <a:rPr lang="es-ES" sz="1400" dirty="0">
                <a:solidFill>
                  <a:schemeClr val="bg1"/>
                </a:solidFill>
              </a:rPr>
              <a:t>aplicación cuenta con el </a:t>
            </a:r>
            <a:r>
              <a:rPr lang="es-ES" sz="1400" u="sng" dirty="0">
                <a:solidFill>
                  <a:schemeClr val="bg1"/>
                </a:solidFill>
              </a:rPr>
              <a:t>nivel de seguridad específico para la aplicación</a:t>
            </a:r>
            <a:r>
              <a:rPr lang="es-ES" sz="1400" dirty="0">
                <a:solidFill>
                  <a:schemeClr val="bg1"/>
                </a:solidFill>
              </a:rPr>
              <a:t> y también es </a:t>
            </a:r>
            <a:r>
              <a:rPr lang="es-ES" sz="1400" u="sng" dirty="0">
                <a:solidFill>
                  <a:schemeClr val="bg1"/>
                </a:solidFill>
              </a:rPr>
              <a:t>resistente a ataques </a:t>
            </a:r>
            <a:r>
              <a:rPr lang="es-ES" sz="1400" dirty="0">
                <a:solidFill>
                  <a:schemeClr val="bg1"/>
                </a:solidFill>
              </a:rPr>
              <a:t>específicos y claramente definidos en el lado del cliente, </a:t>
            </a:r>
            <a:r>
              <a:rPr lang="es-ES" sz="1400" u="sng" dirty="0">
                <a:solidFill>
                  <a:schemeClr val="bg1"/>
                </a:solidFill>
              </a:rPr>
              <a:t>como alteración, modificación o ingeniería inversa para extraer código o datos sensibles</a:t>
            </a:r>
            <a:r>
              <a:rPr lang="es-ES" sz="1400" dirty="0">
                <a:solidFill>
                  <a:schemeClr val="bg1"/>
                </a:solidFill>
              </a:rPr>
              <a:t>. Esta aplicación aprovecha las características de seguridad del hardware o bien técnicas de protección de software suficientemente fuertes y verificables. MASVS-R </a:t>
            </a:r>
            <a:r>
              <a:rPr lang="es-ES" sz="1400" u="sng" dirty="0">
                <a:solidFill>
                  <a:schemeClr val="bg1"/>
                </a:solidFill>
              </a:rPr>
              <a:t>es adecuado para las aplicaciones que manejan datos altamente confidenciales</a:t>
            </a:r>
            <a:r>
              <a:rPr lang="es-ES" sz="1400" dirty="0">
                <a:solidFill>
                  <a:schemeClr val="bg1"/>
                </a:solidFill>
              </a:rPr>
              <a:t> y puede servir como medio para proteger la propiedad intelectual o la manipulación de una aplicación. </a:t>
            </a:r>
            <a:endParaRPr lang="en-US" sz="1300" dirty="0">
              <a:solidFill>
                <a:schemeClr val="bg1"/>
              </a:solidFill>
            </a:endParaRPr>
          </a:p>
        </p:txBody>
      </p:sp>
      <p:pic>
        <p:nvPicPr>
          <p:cNvPr id="11" name="Imagen 10"/>
          <p:cNvPicPr>
            <a:picLocks noChangeAspect="1"/>
          </p:cNvPicPr>
          <p:nvPr/>
        </p:nvPicPr>
        <p:blipFill>
          <a:blip r:embed="rId3"/>
          <a:stretch>
            <a:fillRect/>
          </a:stretch>
        </p:blipFill>
        <p:spPr>
          <a:xfrm>
            <a:off x="672262" y="1961804"/>
            <a:ext cx="4380967" cy="1928552"/>
          </a:xfrm>
          <a:prstGeom prst="rect">
            <a:avLst/>
          </a:prstGeom>
        </p:spPr>
      </p:pic>
      <p:sp>
        <p:nvSpPr>
          <p:cNvPr id="12" name="Marcador de contenido 4"/>
          <p:cNvSpPr txBox="1">
            <a:spLocks/>
          </p:cNvSpPr>
          <p:nvPr/>
        </p:nvSpPr>
        <p:spPr>
          <a:xfrm>
            <a:off x="2647697" y="1262210"/>
            <a:ext cx="6155587" cy="4461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dirty="0">
                <a:solidFill>
                  <a:schemeClr val="bg1"/>
                </a:solidFill>
              </a:rPr>
              <a:t>MASVS, Estándar de Verificación de Seguridad en Aplicaciones Móviles</a:t>
            </a:r>
          </a:p>
        </p:txBody>
      </p:sp>
      <p:sp>
        <p:nvSpPr>
          <p:cNvPr id="14" name="Marcador de contenido 4"/>
          <p:cNvSpPr txBox="1">
            <a:spLocks/>
          </p:cNvSpPr>
          <p:nvPr/>
        </p:nvSpPr>
        <p:spPr>
          <a:xfrm>
            <a:off x="672262" y="4224917"/>
            <a:ext cx="4380967" cy="1803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300" dirty="0">
                <a:solidFill>
                  <a:schemeClr val="bg1"/>
                </a:solidFill>
              </a:rPr>
              <a:t>Se recomienda el uso de escáneres de código fuente y herramientas de verificación de caja negra para aumentar la eficiencia siempre que sea posible. Sin embargo, no es posible completar la verificación MASVS utilizando únicamente herramientas automatizadas: cada aplicación móvil es diferente, y la comprensión de la arquitectura general, la lógica de negocio y los problemas específicos de las tecnologías y plataformas que se utilizan es un requerimiento obligatorio para verificar la seguridad de la aplicación. </a:t>
            </a:r>
            <a:endParaRPr lang="es-ES" sz="1300" dirty="0" smtClean="0">
              <a:solidFill>
                <a:schemeClr val="bg1"/>
              </a:solidFill>
            </a:endParaRPr>
          </a:p>
        </p:txBody>
      </p:sp>
    </p:spTree>
    <p:extLst>
      <p:ext uri="{BB962C8B-B14F-4D97-AF65-F5344CB8AC3E}">
        <p14:creationId xmlns:p14="http://schemas.microsoft.com/office/powerpoint/2010/main" val="218181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7232080" y="1704109"/>
            <a:ext cx="4971684" cy="4705004"/>
          </a:xfrm>
        </p:spPr>
        <p:txBody>
          <a:bodyPr>
            <a:noAutofit/>
          </a:bodyPr>
          <a:lstStyle/>
          <a:p>
            <a:pPr marL="0" indent="0">
              <a:buNone/>
            </a:pPr>
            <a:r>
              <a:rPr lang="es-ES" sz="1200" b="1" dirty="0">
                <a:solidFill>
                  <a:schemeClr val="bg1"/>
                </a:solidFill>
              </a:rPr>
              <a:t>CWE</a:t>
            </a:r>
          </a:p>
          <a:p>
            <a:pPr marL="0" indent="0">
              <a:buNone/>
            </a:pPr>
            <a:r>
              <a:rPr lang="es-ES" sz="1200" dirty="0">
                <a:solidFill>
                  <a:schemeClr val="bg1"/>
                </a:solidFill>
              </a:rPr>
              <a:t>CWE-117 - Neutralización de salida inadecuada para registros</a:t>
            </a:r>
          </a:p>
          <a:p>
            <a:pPr marL="0" indent="0">
              <a:buNone/>
            </a:pPr>
            <a:r>
              <a:rPr lang="es-ES" sz="1200" dirty="0">
                <a:solidFill>
                  <a:schemeClr val="bg1"/>
                </a:solidFill>
              </a:rPr>
              <a:t>CWE-200 - Exposición a la información</a:t>
            </a:r>
          </a:p>
          <a:p>
            <a:pPr marL="0" indent="0">
              <a:buNone/>
            </a:pPr>
            <a:r>
              <a:rPr lang="es-ES" sz="1200" dirty="0">
                <a:solidFill>
                  <a:schemeClr val="bg1"/>
                </a:solidFill>
              </a:rPr>
              <a:t>CWE-316 - Almacenamiento de texto claro de información sensible en la </a:t>
            </a:r>
            <a:r>
              <a:rPr lang="es-ES" sz="1200" dirty="0" smtClean="0">
                <a:solidFill>
                  <a:schemeClr val="bg1"/>
                </a:solidFill>
              </a:rPr>
              <a:t>	memoria</a:t>
            </a:r>
            <a:endParaRPr lang="es-ES" sz="1200" dirty="0">
              <a:solidFill>
                <a:schemeClr val="bg1"/>
              </a:solidFill>
            </a:endParaRPr>
          </a:p>
          <a:p>
            <a:pPr marL="0" indent="0">
              <a:buNone/>
            </a:pPr>
            <a:r>
              <a:rPr lang="es-ES" sz="1200" dirty="0">
                <a:solidFill>
                  <a:schemeClr val="bg1"/>
                </a:solidFill>
              </a:rPr>
              <a:t>CWE-359 - Exposición de información privada ('Violación de privacidad')</a:t>
            </a:r>
          </a:p>
          <a:p>
            <a:pPr marL="0" indent="0">
              <a:buNone/>
            </a:pPr>
            <a:r>
              <a:rPr lang="es-ES" sz="1200" dirty="0">
                <a:solidFill>
                  <a:schemeClr val="bg1"/>
                </a:solidFill>
              </a:rPr>
              <a:t>CWE-524 - Exposición de información a través del almacenamiento en caché</a:t>
            </a:r>
          </a:p>
          <a:p>
            <a:pPr marL="0" indent="0">
              <a:buNone/>
            </a:pPr>
            <a:r>
              <a:rPr lang="es-ES" sz="1200" dirty="0">
                <a:solidFill>
                  <a:schemeClr val="bg1"/>
                </a:solidFill>
              </a:rPr>
              <a:t>CWE-532 - Exposición de información a través de archivos de registro</a:t>
            </a:r>
          </a:p>
          <a:p>
            <a:pPr marL="0" indent="0">
              <a:buNone/>
            </a:pPr>
            <a:r>
              <a:rPr lang="es-ES" sz="1200" dirty="0">
                <a:solidFill>
                  <a:schemeClr val="bg1"/>
                </a:solidFill>
              </a:rPr>
              <a:t>CWE-534 - Exposición de información a través de archivos de registro de </a:t>
            </a:r>
            <a:r>
              <a:rPr lang="es-ES" sz="1200" dirty="0" smtClean="0">
                <a:solidFill>
                  <a:schemeClr val="bg1"/>
                </a:solidFill>
              </a:rPr>
              <a:t>	depuración</a:t>
            </a:r>
            <a:endParaRPr lang="es-ES" sz="1200" dirty="0">
              <a:solidFill>
                <a:schemeClr val="bg1"/>
              </a:solidFill>
            </a:endParaRPr>
          </a:p>
          <a:p>
            <a:pPr marL="0" indent="0">
              <a:buNone/>
            </a:pPr>
            <a:r>
              <a:rPr lang="es-ES" sz="1200" dirty="0">
                <a:solidFill>
                  <a:schemeClr val="bg1"/>
                </a:solidFill>
              </a:rPr>
              <a:t>CWE-311 - Falta el cifrado de datos confidenciales</a:t>
            </a:r>
          </a:p>
          <a:p>
            <a:pPr marL="0" indent="0">
              <a:buNone/>
            </a:pPr>
            <a:r>
              <a:rPr lang="es-ES" sz="1200" dirty="0">
                <a:solidFill>
                  <a:schemeClr val="bg1"/>
                </a:solidFill>
              </a:rPr>
              <a:t>CWE-312 - Almacenamiento de texto claro de información sensible</a:t>
            </a:r>
          </a:p>
          <a:p>
            <a:pPr marL="0" indent="0">
              <a:buNone/>
            </a:pPr>
            <a:r>
              <a:rPr lang="es-ES" sz="1200" dirty="0">
                <a:solidFill>
                  <a:schemeClr val="bg1"/>
                </a:solidFill>
              </a:rPr>
              <a:t>CWE-522 - Credenciales insuficientemente protegidas</a:t>
            </a:r>
          </a:p>
          <a:p>
            <a:pPr marL="0" indent="0">
              <a:buNone/>
            </a:pPr>
            <a:r>
              <a:rPr lang="es-ES" sz="1200" dirty="0">
                <a:solidFill>
                  <a:schemeClr val="bg1"/>
                </a:solidFill>
              </a:rPr>
              <a:t>CWE-530 - Exposición del archivo de respaldo a una esfera de control no </a:t>
            </a:r>
            <a:r>
              <a:rPr lang="es-ES" sz="1200" dirty="0" smtClean="0">
                <a:solidFill>
                  <a:schemeClr val="bg1"/>
                </a:solidFill>
              </a:rPr>
              <a:t>	autorizada</a:t>
            </a:r>
            <a:endParaRPr lang="es-ES" sz="1200" dirty="0">
              <a:solidFill>
                <a:schemeClr val="bg1"/>
              </a:solidFill>
            </a:endParaRPr>
          </a:p>
          <a:p>
            <a:pPr marL="0" indent="0">
              <a:buNone/>
            </a:pPr>
            <a:r>
              <a:rPr lang="es-ES" sz="1200" dirty="0">
                <a:solidFill>
                  <a:schemeClr val="bg1"/>
                </a:solidFill>
              </a:rPr>
              <a:t>CWE-634 - Debilidades que afectan los procesos del sistema</a:t>
            </a:r>
          </a:p>
          <a:p>
            <a:pPr marL="0" indent="0">
              <a:buNone/>
            </a:pPr>
            <a:r>
              <a:rPr lang="es-ES" sz="1200" dirty="0">
                <a:solidFill>
                  <a:schemeClr val="bg1"/>
                </a:solidFill>
              </a:rPr>
              <a:t>CWE-922 - Almacenamiento inseguro de información sensible</a:t>
            </a:r>
            <a:endParaRPr lang="es-ES" sz="1200" dirty="0">
              <a:solidFill>
                <a:schemeClr val="bg1"/>
              </a:solidFill>
            </a:endParaRPr>
          </a:p>
        </p:txBody>
      </p:sp>
      <p:pic>
        <p:nvPicPr>
          <p:cNvPr id="10" name="Imagen 9"/>
          <p:cNvPicPr>
            <a:picLocks noChangeAspect="1"/>
          </p:cNvPicPr>
          <p:nvPr/>
        </p:nvPicPr>
        <p:blipFill>
          <a:blip r:embed="rId3"/>
          <a:stretch>
            <a:fillRect/>
          </a:stretch>
        </p:blipFill>
        <p:spPr>
          <a:xfrm>
            <a:off x="10803363" y="622361"/>
            <a:ext cx="1209201" cy="973259"/>
          </a:xfrm>
          <a:prstGeom prst="rect">
            <a:avLst/>
          </a:prstGeom>
        </p:spPr>
      </p:pic>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sp>
        <p:nvSpPr>
          <p:cNvPr id="6" name="Marcador de contenido 4"/>
          <p:cNvSpPr txBox="1">
            <a:spLocks/>
          </p:cNvSpPr>
          <p:nvPr/>
        </p:nvSpPr>
        <p:spPr>
          <a:xfrm>
            <a:off x="116379" y="1097280"/>
            <a:ext cx="6924501" cy="5503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000" b="1" dirty="0">
                <a:solidFill>
                  <a:schemeClr val="bg1"/>
                </a:solidFill>
              </a:rPr>
              <a:t>OWASP Mobile Top 10 2016</a:t>
            </a:r>
          </a:p>
          <a:p>
            <a:pPr marL="0" indent="0">
              <a:buNone/>
            </a:pPr>
            <a:r>
              <a:rPr lang="es-ES" sz="1000" dirty="0">
                <a:solidFill>
                  <a:schemeClr val="bg1"/>
                </a:solidFill>
              </a:rPr>
              <a:t>M1 - Uso inadecuado de la plataforma: </a:t>
            </a:r>
            <a:r>
              <a:rPr lang="es-ES" sz="1000" dirty="0" smtClean="0">
                <a:solidFill>
                  <a:schemeClr val="bg1"/>
                </a:solidFill>
              </a:rPr>
              <a:t>https</a:t>
            </a:r>
            <a:r>
              <a:rPr lang="es-ES" sz="1000" dirty="0">
                <a:solidFill>
                  <a:schemeClr val="bg1"/>
                </a:solidFill>
              </a:rPr>
              <a:t>://www.owasp.org/index.php/Mobile_Top_10_2016-M1-Improper_Platform_Usage</a:t>
            </a:r>
          </a:p>
          <a:p>
            <a:pPr marL="0" indent="0">
              <a:buNone/>
            </a:pPr>
            <a:r>
              <a:rPr lang="es-ES" sz="1000" dirty="0">
                <a:solidFill>
                  <a:schemeClr val="bg1"/>
                </a:solidFill>
              </a:rPr>
              <a:t>M2 - Almacenamiento de datos inseguros - https://www.owasp.org/index.php/Mobile_Top_10_2016-M2-Insecure_Data_Storage</a:t>
            </a:r>
          </a:p>
          <a:p>
            <a:pPr marL="0" indent="0">
              <a:buNone/>
            </a:pPr>
            <a:endParaRPr lang="es-ES" sz="1000" dirty="0" smtClean="0">
              <a:solidFill>
                <a:schemeClr val="bg1"/>
              </a:solidFill>
            </a:endParaRPr>
          </a:p>
          <a:p>
            <a:pPr marL="0" indent="0">
              <a:buNone/>
            </a:pPr>
            <a:r>
              <a:rPr lang="es-ES" sz="1000" b="1" dirty="0" smtClean="0">
                <a:solidFill>
                  <a:schemeClr val="bg1"/>
                </a:solidFill>
              </a:rPr>
              <a:t>OWASP </a:t>
            </a:r>
            <a:r>
              <a:rPr lang="es-ES" sz="1000" b="1" dirty="0">
                <a:solidFill>
                  <a:schemeClr val="bg1"/>
                </a:solidFill>
              </a:rPr>
              <a:t>MASVS</a:t>
            </a:r>
          </a:p>
          <a:p>
            <a:pPr marL="0" indent="0">
              <a:buNone/>
            </a:pPr>
            <a:r>
              <a:rPr lang="es-ES" sz="1000" dirty="0">
                <a:solidFill>
                  <a:schemeClr val="bg1"/>
                </a:solidFill>
              </a:rPr>
              <a:t>V2.1: "Las instalaciones de almacenamiento de credenciales del sistema se utilizan de manera adecuada para almacenar datos confidenciales, como credenciales de usuario o claves criptográficas".</a:t>
            </a:r>
          </a:p>
          <a:p>
            <a:pPr marL="0" indent="0">
              <a:buNone/>
            </a:pPr>
            <a:r>
              <a:rPr lang="es-ES" sz="1000" dirty="0">
                <a:solidFill>
                  <a:schemeClr val="bg1"/>
                </a:solidFill>
              </a:rPr>
              <a:t>V2.2: "No se deben almacenar datos confidenciales fuera del contenedor de la aplicación o de las instalaciones de almacenamiento de credenciales del sistema".</a:t>
            </a:r>
          </a:p>
          <a:p>
            <a:pPr marL="0" indent="0">
              <a:buNone/>
            </a:pPr>
            <a:r>
              <a:rPr lang="es-ES" sz="1000" dirty="0">
                <a:solidFill>
                  <a:schemeClr val="bg1"/>
                </a:solidFill>
              </a:rPr>
              <a:t>V2.3: "No se escriben datos confidenciales en los registros de la aplicación".</a:t>
            </a:r>
          </a:p>
          <a:p>
            <a:pPr marL="0" indent="0">
              <a:buNone/>
            </a:pPr>
            <a:r>
              <a:rPr lang="es-ES" sz="1000" dirty="0">
                <a:solidFill>
                  <a:schemeClr val="bg1"/>
                </a:solidFill>
              </a:rPr>
              <a:t>V2.4: "No se comparten datos confidenciales con terceros a menos que sea una parte necesaria de la arquitectura".</a:t>
            </a:r>
          </a:p>
          <a:p>
            <a:pPr marL="0" indent="0">
              <a:buNone/>
            </a:pPr>
            <a:r>
              <a:rPr lang="es-ES" sz="1000" dirty="0">
                <a:solidFill>
                  <a:schemeClr val="bg1"/>
                </a:solidFill>
              </a:rPr>
              <a:t>V2.5: "El caché del teclado está deshabilitado en las entradas de texto que procesan datos confidenciales".</a:t>
            </a:r>
          </a:p>
          <a:p>
            <a:pPr marL="0" indent="0">
              <a:buNone/>
            </a:pPr>
            <a:r>
              <a:rPr lang="es-ES" sz="1000" dirty="0">
                <a:solidFill>
                  <a:schemeClr val="bg1"/>
                </a:solidFill>
              </a:rPr>
              <a:t>V2.6: "No se exponen datos confidenciales a través de mecanismos de IPC".</a:t>
            </a:r>
          </a:p>
          <a:p>
            <a:pPr marL="0" indent="0">
              <a:buNone/>
            </a:pPr>
            <a:r>
              <a:rPr lang="es-ES" sz="1000" dirty="0">
                <a:solidFill>
                  <a:schemeClr val="bg1"/>
                </a:solidFill>
              </a:rPr>
              <a:t>V2.7: "No se exponen datos confidenciales, como contraseñas o pines, a través de la interfaz de usuario".</a:t>
            </a:r>
          </a:p>
          <a:p>
            <a:pPr marL="0" indent="0">
              <a:buNone/>
            </a:pPr>
            <a:r>
              <a:rPr lang="es-ES" sz="1000" dirty="0">
                <a:solidFill>
                  <a:schemeClr val="bg1"/>
                </a:solidFill>
              </a:rPr>
              <a:t>V2.8: "No se incluyen datos confidenciales en las copias de seguridad generadas por el sistema operativo móvil".</a:t>
            </a:r>
          </a:p>
          <a:p>
            <a:pPr marL="0" indent="0">
              <a:buNone/>
            </a:pPr>
            <a:r>
              <a:rPr lang="es-ES" sz="1000" dirty="0">
                <a:solidFill>
                  <a:schemeClr val="bg1"/>
                </a:solidFill>
              </a:rPr>
              <a:t>V2.9: "La aplicación elimina datos confidenciales de las vistas cuando está en segundo plano".</a:t>
            </a:r>
          </a:p>
          <a:p>
            <a:pPr marL="0" indent="0">
              <a:buNone/>
            </a:pPr>
            <a:r>
              <a:rPr lang="es-ES" sz="1000" dirty="0">
                <a:solidFill>
                  <a:schemeClr val="bg1"/>
                </a:solidFill>
              </a:rPr>
              <a:t>V2.10: "La aplicación no guarda datos confidenciales en la memoria más tiempo del necesario, y la memoria se borra explícitamente después de su uso".</a:t>
            </a:r>
          </a:p>
          <a:p>
            <a:pPr marL="0" indent="0">
              <a:buNone/>
            </a:pPr>
            <a:r>
              <a:rPr lang="es-ES" sz="1000" dirty="0">
                <a:solidFill>
                  <a:schemeClr val="bg1"/>
                </a:solidFill>
              </a:rPr>
              <a:t>V2.11: "La aplicación aplica una política mínima de seguridad de acceso al dispositivo, como exigir al usuario que establezca un código de acceso del dispositivo".</a:t>
            </a:r>
          </a:p>
          <a:p>
            <a:pPr marL="0" indent="0">
              <a:buNone/>
            </a:pPr>
            <a:r>
              <a:rPr lang="es-ES" sz="1000" dirty="0">
                <a:solidFill>
                  <a:schemeClr val="bg1"/>
                </a:solidFill>
              </a:rPr>
              <a:t>V6.1: "La aplicación solo solicita el conjunto mínimo de permisos necesarios".</a:t>
            </a:r>
          </a:p>
          <a:p>
            <a:pPr marL="0" indent="0">
              <a:buNone/>
            </a:pPr>
            <a:r>
              <a:rPr lang="es-ES" sz="1000" dirty="0">
                <a:solidFill>
                  <a:schemeClr val="bg1"/>
                </a:solidFill>
              </a:rPr>
              <a:t>V6.2: "Todas las entradas de fuentes externas y el usuario se validan y, si es necesario, se sanean. Esto incluye datos recibidos a través de la interfaz de usuario, mecanismos de IPC como intenciones, URL personalizadas y fuentes de red</a:t>
            </a:r>
            <a:r>
              <a:rPr lang="es-ES" sz="1000" dirty="0" smtClean="0">
                <a:solidFill>
                  <a:schemeClr val="bg1"/>
                </a:solidFill>
              </a:rPr>
              <a:t>".</a:t>
            </a:r>
            <a:endParaRPr lang="es-ES" sz="1000" dirty="0">
              <a:solidFill>
                <a:schemeClr val="bg1"/>
              </a:solidFill>
            </a:endParaRPr>
          </a:p>
        </p:txBody>
      </p:sp>
    </p:spTree>
    <p:extLst>
      <p:ext uri="{BB962C8B-B14F-4D97-AF65-F5344CB8AC3E}">
        <p14:creationId xmlns:p14="http://schemas.microsoft.com/office/powerpoint/2010/main" val="3657697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3" y="848652"/>
            <a:ext cx="10881360" cy="5834781"/>
          </a:xfrm>
        </p:spPr>
        <p:txBody>
          <a:bodyPr>
            <a:noAutofit/>
          </a:bodyPr>
          <a:lstStyle/>
          <a:p>
            <a:pPr marL="0" indent="0">
              <a:buNone/>
            </a:pPr>
            <a:r>
              <a:rPr lang="es-ES" sz="1100" dirty="0" smtClean="0">
                <a:solidFill>
                  <a:schemeClr val="bg1"/>
                </a:solidFill>
              </a:rPr>
              <a:t>1 - Prueba </a:t>
            </a:r>
            <a:r>
              <a:rPr lang="es-ES" sz="1100" dirty="0">
                <a:solidFill>
                  <a:schemeClr val="bg1"/>
                </a:solidFill>
              </a:rPr>
              <a:t>de almacenamiento local para datos </a:t>
            </a:r>
            <a:r>
              <a:rPr lang="es-ES" sz="1100" dirty="0" smtClean="0">
                <a:solidFill>
                  <a:schemeClr val="bg1"/>
                </a:solidFill>
              </a:rPr>
              <a:t>sensibles:</a:t>
            </a:r>
          </a:p>
          <a:p>
            <a:pPr marL="0" indent="0">
              <a:buNone/>
            </a:pPr>
            <a:r>
              <a:rPr lang="es-ES" sz="1100" dirty="0">
                <a:solidFill>
                  <a:schemeClr val="bg1"/>
                </a:solidFill>
              </a:rPr>
              <a:t>	Preferencias </a:t>
            </a:r>
            <a:r>
              <a:rPr lang="es-ES" sz="1100" dirty="0" smtClean="0">
                <a:solidFill>
                  <a:schemeClr val="bg1"/>
                </a:solidFill>
              </a:rPr>
              <a:t>compartidas, Bases </a:t>
            </a:r>
            <a:r>
              <a:rPr lang="es-ES" sz="1100" dirty="0">
                <a:solidFill>
                  <a:schemeClr val="bg1"/>
                </a:solidFill>
              </a:rPr>
              <a:t>de datos </a:t>
            </a:r>
            <a:r>
              <a:rPr lang="es-ES" sz="1100" dirty="0" err="1" smtClean="0">
                <a:solidFill>
                  <a:schemeClr val="bg1"/>
                </a:solidFill>
              </a:rPr>
              <a:t>SQLite</a:t>
            </a:r>
            <a:r>
              <a:rPr lang="es-ES" sz="1100" dirty="0" smtClean="0">
                <a:solidFill>
                  <a:schemeClr val="bg1"/>
                </a:solidFill>
              </a:rPr>
              <a:t>, Bases </a:t>
            </a:r>
            <a:r>
              <a:rPr lang="es-ES" sz="1100" dirty="0">
                <a:solidFill>
                  <a:schemeClr val="bg1"/>
                </a:solidFill>
              </a:rPr>
              <a:t>de datos </a:t>
            </a:r>
            <a:r>
              <a:rPr lang="es-ES" sz="1100" dirty="0" err="1" smtClean="0">
                <a:solidFill>
                  <a:schemeClr val="bg1"/>
                </a:solidFill>
              </a:rPr>
              <a:t>Realm</a:t>
            </a:r>
            <a:r>
              <a:rPr lang="es-ES" sz="1100" dirty="0" smtClean="0">
                <a:solidFill>
                  <a:schemeClr val="bg1"/>
                </a:solidFill>
              </a:rPr>
              <a:t>, Almacenamiento interno y externo.</a:t>
            </a:r>
            <a:endParaRPr lang="es-ES" sz="1100" dirty="0">
              <a:solidFill>
                <a:schemeClr val="bg1"/>
              </a:solidFill>
            </a:endParaRPr>
          </a:p>
          <a:p>
            <a:pPr marL="0" indent="0">
              <a:buNone/>
            </a:pPr>
            <a:r>
              <a:rPr lang="es-ES" sz="1100" dirty="0" smtClean="0">
                <a:solidFill>
                  <a:schemeClr val="bg1"/>
                </a:solidFill>
              </a:rPr>
              <a:t>2 - Prueba </a:t>
            </a:r>
            <a:r>
              <a:rPr lang="es-ES" sz="1100" dirty="0">
                <a:solidFill>
                  <a:schemeClr val="bg1"/>
                </a:solidFill>
              </a:rPr>
              <a:t>de almacenamiento local para validación de </a:t>
            </a:r>
            <a:r>
              <a:rPr lang="es-ES" sz="1100" dirty="0" smtClean="0">
                <a:solidFill>
                  <a:schemeClr val="bg1"/>
                </a:solidFill>
              </a:rPr>
              <a:t>entrada</a:t>
            </a:r>
          </a:p>
          <a:p>
            <a:pPr marL="0" indent="0">
              <a:buNone/>
            </a:pPr>
            <a:r>
              <a:rPr lang="es-ES" sz="1100" dirty="0">
                <a:solidFill>
                  <a:schemeClr val="bg1"/>
                </a:solidFill>
              </a:rPr>
              <a:t>	</a:t>
            </a:r>
            <a:r>
              <a:rPr lang="es-ES" sz="1100" dirty="0" smtClean="0">
                <a:solidFill>
                  <a:schemeClr val="bg1"/>
                </a:solidFill>
              </a:rPr>
              <a:t>La </a:t>
            </a:r>
            <a:r>
              <a:rPr lang="es-ES" sz="1100" dirty="0">
                <a:solidFill>
                  <a:schemeClr val="bg1"/>
                </a:solidFill>
              </a:rPr>
              <a:t>validación de entrada debe aplicarse en el momento en que se vuelven a leer los datos.</a:t>
            </a:r>
            <a:endParaRPr lang="es-ES" sz="1100" dirty="0" smtClean="0">
              <a:solidFill>
                <a:schemeClr val="bg1"/>
              </a:solidFill>
            </a:endParaRPr>
          </a:p>
          <a:p>
            <a:pPr marL="0" indent="0">
              <a:buNone/>
            </a:pPr>
            <a:r>
              <a:rPr lang="es-ES" sz="1100" dirty="0" smtClean="0">
                <a:solidFill>
                  <a:schemeClr val="bg1"/>
                </a:solidFill>
              </a:rPr>
              <a:t>3 - Pruebas </a:t>
            </a:r>
            <a:r>
              <a:rPr lang="es-ES" sz="1100" dirty="0">
                <a:solidFill>
                  <a:schemeClr val="bg1"/>
                </a:solidFill>
              </a:rPr>
              <a:t>de registros para datos </a:t>
            </a:r>
            <a:r>
              <a:rPr lang="es-ES" sz="1100" dirty="0" smtClean="0">
                <a:solidFill>
                  <a:schemeClr val="bg1"/>
                </a:solidFill>
              </a:rPr>
              <a:t>sensibles</a:t>
            </a:r>
          </a:p>
          <a:p>
            <a:pPr marL="0" indent="0">
              <a:buNone/>
            </a:pPr>
            <a:r>
              <a:rPr lang="es-ES" sz="1100" dirty="0">
                <a:solidFill>
                  <a:schemeClr val="bg1"/>
                </a:solidFill>
              </a:rPr>
              <a:t>	</a:t>
            </a:r>
            <a:r>
              <a:rPr lang="es-ES" sz="1100" dirty="0" smtClean="0">
                <a:solidFill>
                  <a:schemeClr val="bg1"/>
                </a:solidFill>
              </a:rPr>
              <a:t>El </a:t>
            </a:r>
            <a:r>
              <a:rPr lang="es-ES" sz="1100" dirty="0">
                <a:solidFill>
                  <a:schemeClr val="bg1"/>
                </a:solidFill>
              </a:rPr>
              <a:t>registro de datos confidenciales puede exponer los datos a atacantes o aplicaciones malintencionadas y viola la confidencialidad del </a:t>
            </a:r>
            <a:r>
              <a:rPr lang="es-ES" sz="1100" dirty="0" smtClean="0">
                <a:solidFill>
                  <a:schemeClr val="bg1"/>
                </a:solidFill>
              </a:rPr>
              <a:t>usuario.</a:t>
            </a:r>
          </a:p>
          <a:p>
            <a:pPr marL="0" indent="0">
              <a:buNone/>
            </a:pPr>
            <a:r>
              <a:rPr lang="es-ES" sz="1100" dirty="0" smtClean="0">
                <a:solidFill>
                  <a:schemeClr val="bg1"/>
                </a:solidFill>
              </a:rPr>
              <a:t>4 - Determinar </a:t>
            </a:r>
            <a:r>
              <a:rPr lang="es-ES" sz="1100" dirty="0">
                <a:solidFill>
                  <a:schemeClr val="bg1"/>
                </a:solidFill>
              </a:rPr>
              <a:t>si los datos confidenciales se envían a </a:t>
            </a:r>
            <a:r>
              <a:rPr lang="es-ES" sz="1100" dirty="0" smtClean="0">
                <a:solidFill>
                  <a:schemeClr val="bg1"/>
                </a:solidFill>
              </a:rPr>
              <a:t>terceros</a:t>
            </a:r>
          </a:p>
          <a:p>
            <a:pPr marL="0" indent="0">
              <a:buNone/>
            </a:pPr>
            <a:r>
              <a:rPr lang="es-ES" sz="1100" dirty="0">
                <a:solidFill>
                  <a:schemeClr val="bg1"/>
                </a:solidFill>
              </a:rPr>
              <a:t>	</a:t>
            </a:r>
            <a:r>
              <a:rPr lang="es-ES" sz="1100" dirty="0" smtClean="0">
                <a:solidFill>
                  <a:schemeClr val="bg1"/>
                </a:solidFill>
              </a:rPr>
              <a:t>Al no saber qué </a:t>
            </a:r>
            <a:r>
              <a:rPr lang="es-ES" sz="1100" dirty="0">
                <a:solidFill>
                  <a:schemeClr val="bg1"/>
                </a:solidFill>
              </a:rPr>
              <a:t>código ejecutan las bibliotecas </a:t>
            </a:r>
            <a:r>
              <a:rPr lang="es-ES" sz="1100" dirty="0" smtClean="0">
                <a:solidFill>
                  <a:schemeClr val="bg1"/>
                </a:solidFill>
              </a:rPr>
              <a:t>de servicios de terceros en una aplicación, </a:t>
            </a:r>
            <a:r>
              <a:rPr lang="es-ES" sz="1100" dirty="0">
                <a:solidFill>
                  <a:schemeClr val="bg1"/>
                </a:solidFill>
              </a:rPr>
              <a:t>s</a:t>
            </a:r>
            <a:r>
              <a:rPr lang="es-ES" sz="1100" dirty="0" smtClean="0">
                <a:solidFill>
                  <a:schemeClr val="bg1"/>
                </a:solidFill>
              </a:rPr>
              <a:t>olo la </a:t>
            </a:r>
            <a:r>
              <a:rPr lang="es-ES" sz="1100" dirty="0">
                <a:solidFill>
                  <a:schemeClr val="bg1"/>
                </a:solidFill>
              </a:rPr>
              <a:t>información necesaria y no confidencial se enviará al </a:t>
            </a:r>
            <a:r>
              <a:rPr lang="es-ES" sz="1100" dirty="0" smtClean="0">
                <a:solidFill>
                  <a:schemeClr val="bg1"/>
                </a:solidFill>
              </a:rPr>
              <a:t>servicio.</a:t>
            </a:r>
          </a:p>
          <a:p>
            <a:pPr marL="0" indent="0">
              <a:buNone/>
            </a:pPr>
            <a:r>
              <a:rPr lang="es-ES" sz="1100" dirty="0" smtClean="0">
                <a:solidFill>
                  <a:schemeClr val="bg1"/>
                </a:solidFill>
              </a:rPr>
              <a:t>5 - Determinación </a:t>
            </a:r>
            <a:r>
              <a:rPr lang="es-ES" sz="1100" dirty="0">
                <a:solidFill>
                  <a:schemeClr val="bg1"/>
                </a:solidFill>
              </a:rPr>
              <a:t>de si se han expuesto datos almacenados </a:t>
            </a:r>
            <a:r>
              <a:rPr lang="es-ES" sz="1100" dirty="0" smtClean="0">
                <a:solidFill>
                  <a:schemeClr val="bg1"/>
                </a:solidFill>
              </a:rPr>
              <a:t>confidenciales </a:t>
            </a:r>
            <a:r>
              <a:rPr lang="es-ES" sz="1100" dirty="0">
                <a:solidFill>
                  <a:schemeClr val="bg1"/>
                </a:solidFill>
              </a:rPr>
              <a:t>mediante mecanismos de </a:t>
            </a:r>
            <a:r>
              <a:rPr lang="es-ES" sz="1100" dirty="0" smtClean="0">
                <a:solidFill>
                  <a:schemeClr val="bg1"/>
                </a:solidFill>
              </a:rPr>
              <a:t>IPC</a:t>
            </a:r>
          </a:p>
          <a:p>
            <a:pPr marL="0" indent="0">
              <a:buNone/>
            </a:pPr>
            <a:r>
              <a:rPr lang="es-ES" sz="1100" dirty="0">
                <a:solidFill>
                  <a:schemeClr val="bg1"/>
                </a:solidFill>
              </a:rPr>
              <a:t>	 </a:t>
            </a:r>
            <a:r>
              <a:rPr lang="es-ES" sz="1100" dirty="0" smtClean="0">
                <a:solidFill>
                  <a:schemeClr val="bg1"/>
                </a:solidFill>
              </a:rPr>
              <a:t>La </a:t>
            </a:r>
            <a:r>
              <a:rPr lang="es-ES" sz="1100" dirty="0">
                <a:solidFill>
                  <a:schemeClr val="bg1"/>
                </a:solidFill>
              </a:rPr>
              <a:t>memoria caché del teclado puede revelar información </a:t>
            </a:r>
            <a:r>
              <a:rPr lang="es-ES" sz="1100" dirty="0" smtClean="0">
                <a:solidFill>
                  <a:schemeClr val="bg1"/>
                </a:solidFill>
              </a:rPr>
              <a:t>confidencial.</a:t>
            </a:r>
          </a:p>
          <a:p>
            <a:pPr marL="0" indent="0">
              <a:buNone/>
            </a:pPr>
            <a:r>
              <a:rPr lang="es-ES" sz="1100" dirty="0" smtClean="0">
                <a:solidFill>
                  <a:schemeClr val="bg1"/>
                </a:solidFill>
              </a:rPr>
              <a:t>6 - Comprobación de la divulgación de datos confidenciales a través de la interfaz de usuario</a:t>
            </a:r>
          </a:p>
          <a:p>
            <a:pPr marL="0" indent="0">
              <a:buNone/>
            </a:pPr>
            <a:r>
              <a:rPr lang="es-ES" sz="1100" dirty="0">
                <a:solidFill>
                  <a:schemeClr val="bg1"/>
                </a:solidFill>
              </a:rPr>
              <a:t>	L</a:t>
            </a:r>
            <a:r>
              <a:rPr lang="es-ES" sz="1100" dirty="0" smtClean="0">
                <a:solidFill>
                  <a:schemeClr val="bg1"/>
                </a:solidFill>
              </a:rPr>
              <a:t>os </a:t>
            </a:r>
            <a:r>
              <a:rPr lang="es-ES" sz="1100" dirty="0">
                <a:solidFill>
                  <a:schemeClr val="bg1"/>
                </a:solidFill>
              </a:rPr>
              <a:t>proveedores de contenido permiten que otras aplicaciones accedan a los datos almacenados de una aplicación y los modifiquen. Si no se configura </a:t>
            </a:r>
            <a:r>
              <a:rPr lang="es-ES" sz="1100" dirty="0" smtClean="0">
                <a:solidFill>
                  <a:schemeClr val="bg1"/>
                </a:solidFill>
              </a:rPr>
              <a:t>correctamente</a:t>
            </a:r>
            <a:r>
              <a:rPr lang="es-ES" sz="1100" dirty="0">
                <a:solidFill>
                  <a:schemeClr val="bg1"/>
                </a:solidFill>
              </a:rPr>
              <a:t>, </a:t>
            </a:r>
            <a:r>
              <a:rPr lang="es-ES" sz="1100" dirty="0" smtClean="0">
                <a:solidFill>
                  <a:schemeClr val="bg1"/>
                </a:solidFill>
              </a:rPr>
              <a:t>	estos </a:t>
            </a:r>
            <a:r>
              <a:rPr lang="es-ES" sz="1100" dirty="0">
                <a:solidFill>
                  <a:schemeClr val="bg1"/>
                </a:solidFill>
              </a:rPr>
              <a:t>mecanismos pueden filtrar datos confidenciales.</a:t>
            </a:r>
            <a:endParaRPr lang="es-ES" sz="1100" dirty="0" smtClean="0">
              <a:solidFill>
                <a:schemeClr val="bg1"/>
              </a:solidFill>
            </a:endParaRPr>
          </a:p>
          <a:p>
            <a:pPr marL="0" indent="0">
              <a:buNone/>
            </a:pPr>
            <a:r>
              <a:rPr lang="es-ES" sz="1100" dirty="0" smtClean="0">
                <a:solidFill>
                  <a:schemeClr val="bg1"/>
                </a:solidFill>
              </a:rPr>
              <a:t>7 - Pruebas </a:t>
            </a:r>
            <a:r>
              <a:rPr lang="es-ES" sz="1100" dirty="0">
                <a:solidFill>
                  <a:schemeClr val="bg1"/>
                </a:solidFill>
              </a:rPr>
              <a:t>de copias de seguridad para datos </a:t>
            </a:r>
            <a:r>
              <a:rPr lang="es-ES" sz="1100" dirty="0" smtClean="0">
                <a:solidFill>
                  <a:schemeClr val="bg1"/>
                </a:solidFill>
              </a:rPr>
              <a:t>sensibles</a:t>
            </a:r>
          </a:p>
          <a:p>
            <a:pPr marL="0" indent="0">
              <a:buNone/>
            </a:pPr>
            <a:r>
              <a:rPr lang="es-ES" sz="1100" dirty="0">
                <a:solidFill>
                  <a:schemeClr val="bg1"/>
                </a:solidFill>
              </a:rPr>
              <a:t>	Si los datos confidenciales del usuario almacenados por la aplicación pueden filtrarse a esas copias de seguridad de datos es una preocupación obvia.</a:t>
            </a:r>
            <a:endParaRPr lang="es-ES" sz="1100" dirty="0" smtClean="0">
              <a:solidFill>
                <a:schemeClr val="bg1"/>
              </a:solidFill>
            </a:endParaRPr>
          </a:p>
          <a:p>
            <a:pPr marL="0" indent="0">
              <a:buNone/>
            </a:pPr>
            <a:r>
              <a:rPr lang="es-ES" sz="1100" dirty="0" smtClean="0">
                <a:solidFill>
                  <a:schemeClr val="bg1"/>
                </a:solidFill>
              </a:rPr>
              <a:t>8 - Encontrar </a:t>
            </a:r>
            <a:r>
              <a:rPr lang="es-ES" sz="1100" dirty="0">
                <a:solidFill>
                  <a:schemeClr val="bg1"/>
                </a:solidFill>
              </a:rPr>
              <a:t>información sensible en capturas de pantalla generadas </a:t>
            </a:r>
            <a:r>
              <a:rPr lang="es-ES" sz="1100" dirty="0" smtClean="0">
                <a:solidFill>
                  <a:schemeClr val="bg1"/>
                </a:solidFill>
              </a:rPr>
              <a:t>automáticamente</a:t>
            </a:r>
          </a:p>
          <a:p>
            <a:pPr marL="0" indent="0">
              <a:buNone/>
            </a:pPr>
            <a:r>
              <a:rPr lang="es-ES" sz="1100" dirty="0">
                <a:solidFill>
                  <a:schemeClr val="bg1"/>
                </a:solidFill>
              </a:rPr>
              <a:t>	Los datos confidenciales pueden estar expuestos si el usuario captura la aplicación deliberadamente mientras se muestran los datos confidenciales</a:t>
            </a:r>
            <a:endParaRPr lang="es-ES" sz="1100" dirty="0" smtClean="0">
              <a:solidFill>
                <a:schemeClr val="bg1"/>
              </a:solidFill>
            </a:endParaRPr>
          </a:p>
          <a:p>
            <a:pPr marL="0" indent="0">
              <a:buNone/>
            </a:pPr>
            <a:r>
              <a:rPr lang="es-ES" sz="1100" dirty="0" smtClean="0">
                <a:solidFill>
                  <a:schemeClr val="bg1"/>
                </a:solidFill>
              </a:rPr>
              <a:t>9 - Comprobación </a:t>
            </a:r>
            <a:r>
              <a:rPr lang="es-ES" sz="1100" dirty="0">
                <a:solidFill>
                  <a:schemeClr val="bg1"/>
                </a:solidFill>
              </a:rPr>
              <a:t>de la memoria para datos </a:t>
            </a:r>
            <a:r>
              <a:rPr lang="es-ES" sz="1100" dirty="0" smtClean="0">
                <a:solidFill>
                  <a:schemeClr val="bg1"/>
                </a:solidFill>
              </a:rPr>
              <a:t>sensibles</a:t>
            </a:r>
          </a:p>
          <a:p>
            <a:pPr marL="0" indent="0">
              <a:buNone/>
            </a:pPr>
            <a:r>
              <a:rPr lang="es-ES" sz="1100" dirty="0">
                <a:solidFill>
                  <a:schemeClr val="bg1"/>
                </a:solidFill>
              </a:rPr>
              <a:t>	Analizar la memoria </a:t>
            </a:r>
            <a:r>
              <a:rPr lang="es-ES" sz="1100" dirty="0" smtClean="0">
                <a:solidFill>
                  <a:schemeClr val="bg1"/>
                </a:solidFill>
              </a:rPr>
              <a:t>ayuda a </a:t>
            </a:r>
            <a:r>
              <a:rPr lang="es-ES" sz="1100" dirty="0">
                <a:solidFill>
                  <a:schemeClr val="bg1"/>
                </a:solidFill>
              </a:rPr>
              <a:t>identificar las causas raíz de </a:t>
            </a:r>
            <a:r>
              <a:rPr lang="es-ES" sz="1100" dirty="0" smtClean="0">
                <a:solidFill>
                  <a:schemeClr val="bg1"/>
                </a:solidFill>
              </a:rPr>
              <a:t>muchos problemas. </a:t>
            </a:r>
            <a:r>
              <a:rPr lang="es-ES" sz="1100" dirty="0">
                <a:solidFill>
                  <a:schemeClr val="bg1"/>
                </a:solidFill>
              </a:rPr>
              <a:t>Sin embargo, también se puede utilizar para acceder a datos confidenciales</a:t>
            </a:r>
            <a:endParaRPr lang="es-ES" sz="1100" dirty="0" smtClean="0">
              <a:solidFill>
                <a:schemeClr val="bg1"/>
              </a:solidFill>
            </a:endParaRPr>
          </a:p>
          <a:p>
            <a:pPr marL="0" indent="0">
              <a:buNone/>
            </a:pPr>
            <a:r>
              <a:rPr lang="es-ES" sz="1100" dirty="0" smtClean="0">
                <a:solidFill>
                  <a:schemeClr val="bg1"/>
                </a:solidFill>
              </a:rPr>
              <a:t>10 - Prueba </a:t>
            </a:r>
            <a:r>
              <a:rPr lang="es-ES" sz="1100" dirty="0">
                <a:solidFill>
                  <a:schemeClr val="bg1"/>
                </a:solidFill>
              </a:rPr>
              <a:t>de la política de seguridad de acceso al </a:t>
            </a:r>
            <a:r>
              <a:rPr lang="es-ES" sz="1100" dirty="0" smtClean="0">
                <a:solidFill>
                  <a:schemeClr val="bg1"/>
                </a:solidFill>
              </a:rPr>
              <a:t>dispositivo</a:t>
            </a:r>
          </a:p>
          <a:p>
            <a:pPr marL="0" indent="0">
              <a:buNone/>
            </a:pPr>
            <a:r>
              <a:rPr lang="es-ES" sz="1100" dirty="0">
                <a:solidFill>
                  <a:schemeClr val="bg1"/>
                </a:solidFill>
              </a:rPr>
              <a:t>	Las aplicaciones que procesan o consultan información confidencial deben ejecutarse en un entorno seguro y </a:t>
            </a:r>
            <a:r>
              <a:rPr lang="es-ES" sz="1100" dirty="0" smtClean="0">
                <a:solidFill>
                  <a:schemeClr val="bg1"/>
                </a:solidFill>
              </a:rPr>
              <a:t>confiable (</a:t>
            </a:r>
            <a:r>
              <a:rPr lang="es-ES" sz="1100" dirty="0">
                <a:solidFill>
                  <a:schemeClr val="bg1"/>
                </a:solidFill>
              </a:rPr>
              <a:t>Se verifica </a:t>
            </a:r>
            <a:r>
              <a:rPr lang="es-ES" sz="1100" dirty="0" smtClean="0">
                <a:solidFill>
                  <a:schemeClr val="bg1"/>
                </a:solidFill>
              </a:rPr>
              <a:t>el bloqueo </a:t>
            </a:r>
            <a:r>
              <a:rPr lang="es-ES" sz="1100" dirty="0">
                <a:solidFill>
                  <a:schemeClr val="bg1"/>
                </a:solidFill>
              </a:rPr>
              <a:t>de </a:t>
            </a:r>
            <a:r>
              <a:rPr lang="es-ES" sz="1100" dirty="0" smtClean="0">
                <a:solidFill>
                  <a:schemeClr val="bg1"/>
                </a:solidFill>
              </a:rPr>
              <a:t>dispositivo, versión del 	sistema operativo, depuración USB, cifrado </a:t>
            </a:r>
            <a:r>
              <a:rPr lang="es-ES" sz="1100" dirty="0">
                <a:solidFill>
                  <a:schemeClr val="bg1"/>
                </a:solidFill>
              </a:rPr>
              <a:t>del </a:t>
            </a:r>
            <a:r>
              <a:rPr lang="es-ES" sz="1100" dirty="0" smtClean="0">
                <a:solidFill>
                  <a:schemeClr val="bg1"/>
                </a:solidFill>
              </a:rPr>
              <a:t>dispositivo, detección de </a:t>
            </a:r>
            <a:r>
              <a:rPr lang="es-ES" sz="1100" dirty="0" err="1" smtClean="0">
                <a:solidFill>
                  <a:schemeClr val="bg1"/>
                </a:solidFill>
              </a:rPr>
              <a:t>root</a:t>
            </a:r>
            <a:r>
              <a:rPr lang="es-ES" sz="1100" dirty="0" smtClean="0">
                <a:solidFill>
                  <a:schemeClr val="bg1"/>
                </a:solidFill>
              </a:rPr>
              <a:t>)</a:t>
            </a:r>
            <a:endParaRPr lang="es-ES" sz="1100" dirty="0">
              <a:solidFill>
                <a:schemeClr val="bg1"/>
              </a:solidFill>
            </a:endParaRPr>
          </a:p>
        </p:txBody>
      </p:sp>
      <p:pic>
        <p:nvPicPr>
          <p:cNvPr id="10" name="Imagen 9"/>
          <p:cNvPicPr>
            <a:picLocks noChangeAspect="1"/>
          </p:cNvPicPr>
          <p:nvPr/>
        </p:nvPicPr>
        <p:blipFill>
          <a:blip r:embed="rId3"/>
          <a:stretch>
            <a:fillRect/>
          </a:stretch>
        </p:blipFill>
        <p:spPr>
          <a:xfrm>
            <a:off x="10803363" y="622361"/>
            <a:ext cx="1209201" cy="973259"/>
          </a:xfrm>
          <a:prstGeom prst="rect">
            <a:avLst/>
          </a:prstGeom>
        </p:spPr>
      </p:pic>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spTree>
    <p:extLst>
      <p:ext uri="{BB962C8B-B14F-4D97-AF65-F5344CB8AC3E}">
        <p14:creationId xmlns:p14="http://schemas.microsoft.com/office/powerpoint/2010/main" val="219934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3" y="848652"/>
            <a:ext cx="10881360" cy="746967"/>
          </a:xfrm>
        </p:spPr>
        <p:txBody>
          <a:bodyPr>
            <a:noAutofit/>
          </a:bodyPr>
          <a:lstStyle/>
          <a:p>
            <a:pPr marL="0" indent="0">
              <a:buNone/>
            </a:pPr>
            <a:r>
              <a:rPr lang="es-ES" sz="1100" b="1" dirty="0" smtClean="0">
                <a:solidFill>
                  <a:schemeClr val="bg1"/>
                </a:solidFill>
              </a:rPr>
              <a:t>1 - Prueba </a:t>
            </a:r>
            <a:r>
              <a:rPr lang="es-ES" sz="1100" b="1" dirty="0">
                <a:solidFill>
                  <a:schemeClr val="bg1"/>
                </a:solidFill>
              </a:rPr>
              <a:t>de almacenamiento local para datos </a:t>
            </a:r>
            <a:r>
              <a:rPr lang="es-ES" sz="1100" b="1" dirty="0" smtClean="0">
                <a:solidFill>
                  <a:schemeClr val="bg1"/>
                </a:solidFill>
              </a:rPr>
              <a:t>sensibles:</a:t>
            </a:r>
          </a:p>
          <a:p>
            <a:pPr marL="0" indent="0">
              <a:buNone/>
            </a:pPr>
            <a:r>
              <a:rPr lang="es-ES" sz="1100" u="sng" dirty="0">
                <a:solidFill>
                  <a:schemeClr val="bg1"/>
                </a:solidFill>
              </a:rPr>
              <a:t>Preferencias compartidas:</a:t>
            </a:r>
            <a:r>
              <a:rPr lang="es-ES" sz="1100" dirty="0">
                <a:solidFill>
                  <a:schemeClr val="bg1"/>
                </a:solidFill>
              </a:rPr>
              <a:t> La API </a:t>
            </a:r>
            <a:r>
              <a:rPr lang="es-ES" sz="1100" dirty="0" err="1">
                <a:solidFill>
                  <a:schemeClr val="bg1"/>
                </a:solidFill>
              </a:rPr>
              <a:t>SharedPreferences</a:t>
            </a:r>
            <a:r>
              <a:rPr lang="es-ES" sz="1100" dirty="0">
                <a:solidFill>
                  <a:schemeClr val="bg1"/>
                </a:solidFill>
              </a:rPr>
              <a:t> se usa </a:t>
            </a:r>
            <a:r>
              <a:rPr lang="es-ES" sz="1100" dirty="0" smtClean="0">
                <a:solidFill>
                  <a:schemeClr val="bg1"/>
                </a:solidFill>
              </a:rPr>
              <a:t>para </a:t>
            </a:r>
            <a:r>
              <a:rPr lang="es-ES" sz="1100" dirty="0">
                <a:solidFill>
                  <a:schemeClr val="bg1"/>
                </a:solidFill>
              </a:rPr>
              <a:t>guardar de forma permanente pequeñas colecciones de pares clave-valor. Los datos almacenados en un objeto </a:t>
            </a:r>
            <a:r>
              <a:rPr lang="es-ES" sz="1100" dirty="0" err="1">
                <a:solidFill>
                  <a:schemeClr val="bg1"/>
                </a:solidFill>
              </a:rPr>
              <a:t>SharedPreferences</a:t>
            </a:r>
            <a:r>
              <a:rPr lang="es-ES" sz="1100" dirty="0">
                <a:solidFill>
                  <a:schemeClr val="bg1"/>
                </a:solidFill>
              </a:rPr>
              <a:t> se escriben en un archivo XML de texto sin formato. El uso incorrecto de la API de </a:t>
            </a:r>
            <a:r>
              <a:rPr lang="es-ES" sz="1100" dirty="0" err="1">
                <a:solidFill>
                  <a:schemeClr val="bg1"/>
                </a:solidFill>
              </a:rPr>
              <a:t>SharedPreferences</a:t>
            </a:r>
            <a:r>
              <a:rPr lang="es-ES" sz="1100" dirty="0">
                <a:solidFill>
                  <a:schemeClr val="bg1"/>
                </a:solidFill>
              </a:rPr>
              <a:t> puede </a:t>
            </a:r>
            <a:r>
              <a:rPr lang="es-ES" sz="1100" dirty="0" smtClean="0">
                <a:solidFill>
                  <a:schemeClr val="bg1"/>
                </a:solidFill>
              </a:rPr>
              <a:t>conducir </a:t>
            </a:r>
            <a:r>
              <a:rPr lang="es-ES" sz="1100" dirty="0">
                <a:solidFill>
                  <a:schemeClr val="bg1"/>
                </a:solidFill>
              </a:rPr>
              <a:t>a la exposición de datos confidenciales.</a:t>
            </a: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sp>
        <p:nvSpPr>
          <p:cNvPr id="7" name="Marcador de contenido 4"/>
          <p:cNvSpPr txBox="1">
            <a:spLocks/>
          </p:cNvSpPr>
          <p:nvPr/>
        </p:nvSpPr>
        <p:spPr>
          <a:xfrm>
            <a:off x="191193" y="3468607"/>
            <a:ext cx="10881360" cy="5896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a:solidFill>
                  <a:schemeClr val="bg1"/>
                </a:solidFill>
              </a:rPr>
              <a:t>Una vez que se haya llamado a la actividad, el archivo </a:t>
            </a:r>
            <a:r>
              <a:rPr lang="es-ES" sz="1100" b="1" dirty="0">
                <a:solidFill>
                  <a:schemeClr val="bg1"/>
                </a:solidFill>
              </a:rPr>
              <a:t>key.xml</a:t>
            </a:r>
            <a:r>
              <a:rPr lang="es-ES" sz="1100" dirty="0">
                <a:solidFill>
                  <a:schemeClr val="bg1"/>
                </a:solidFill>
              </a:rPr>
              <a:t> se creará con los datos proporcionados</a:t>
            </a:r>
            <a:r>
              <a:rPr lang="es-ES" sz="1100" dirty="0" smtClean="0">
                <a:solidFill>
                  <a:schemeClr val="bg1"/>
                </a:solidFill>
              </a:rPr>
              <a:t>.</a:t>
            </a:r>
          </a:p>
          <a:p>
            <a:pPr marL="0" indent="0">
              <a:buNone/>
            </a:pPr>
            <a:r>
              <a:rPr lang="es-ES" sz="1100" dirty="0">
                <a:solidFill>
                  <a:schemeClr val="bg1"/>
                </a:solidFill>
              </a:rPr>
              <a:t>El nombre de usuario y la contraseña se almacenan en texto sin cifrar en </a:t>
            </a:r>
            <a:r>
              <a:rPr lang="es-ES" sz="1100" b="1" dirty="0">
                <a:solidFill>
                  <a:schemeClr val="bg1"/>
                </a:solidFill>
              </a:rPr>
              <a:t>/data/data/&lt;</a:t>
            </a:r>
            <a:r>
              <a:rPr lang="es-ES" sz="1100" b="1" dirty="0" err="1">
                <a:solidFill>
                  <a:schemeClr val="bg1"/>
                </a:solidFill>
              </a:rPr>
              <a:t>package-name</a:t>
            </a:r>
            <a:r>
              <a:rPr lang="es-ES" sz="1100" b="1" dirty="0">
                <a:solidFill>
                  <a:schemeClr val="bg1"/>
                </a:solidFill>
              </a:rPr>
              <a:t>&gt;/</a:t>
            </a:r>
            <a:r>
              <a:rPr lang="es-ES" sz="1100" b="1" dirty="0" err="1">
                <a:solidFill>
                  <a:schemeClr val="bg1"/>
                </a:solidFill>
              </a:rPr>
              <a:t>shared_prefs</a:t>
            </a:r>
            <a:r>
              <a:rPr lang="es-ES" sz="1100" b="1" dirty="0">
                <a:solidFill>
                  <a:schemeClr val="bg1"/>
                </a:solidFill>
              </a:rPr>
              <a:t>/key.xml</a:t>
            </a:r>
            <a:r>
              <a:rPr lang="es-ES" sz="1100" dirty="0">
                <a:solidFill>
                  <a:schemeClr val="bg1"/>
                </a:solidFill>
              </a:rPr>
              <a:t>.</a:t>
            </a:r>
          </a:p>
        </p:txBody>
      </p:sp>
      <p:sp>
        <p:nvSpPr>
          <p:cNvPr id="9" name="Marcador de contenido 4"/>
          <p:cNvSpPr txBox="1">
            <a:spLocks/>
          </p:cNvSpPr>
          <p:nvPr/>
        </p:nvSpPr>
        <p:spPr>
          <a:xfrm>
            <a:off x="191193" y="5090114"/>
            <a:ext cx="10881360" cy="3457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b="1" dirty="0" smtClean="0">
                <a:solidFill>
                  <a:schemeClr val="bg1"/>
                </a:solidFill>
              </a:rPr>
              <a:t>MODE_WORLD_READABLE</a:t>
            </a:r>
            <a:r>
              <a:rPr lang="es-ES" sz="1100" dirty="0" smtClean="0">
                <a:solidFill>
                  <a:schemeClr val="bg1"/>
                </a:solidFill>
              </a:rPr>
              <a:t> Permite </a:t>
            </a:r>
            <a:r>
              <a:rPr lang="es-ES" sz="1100" dirty="0">
                <a:solidFill>
                  <a:schemeClr val="bg1"/>
                </a:solidFill>
              </a:rPr>
              <a:t>a todas las aplicaciones acceder y leer los contenidos de key.xml</a:t>
            </a:r>
          </a:p>
        </p:txBody>
      </p:sp>
      <p:pic>
        <p:nvPicPr>
          <p:cNvPr id="2050" name="Picture 2" descr="file://C:\Users\Clu\AppData\Local\Temp\ct_tm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013" y="4058228"/>
            <a:ext cx="8008871" cy="74903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contenido 4"/>
          <p:cNvSpPr txBox="1">
            <a:spLocks/>
          </p:cNvSpPr>
          <p:nvPr/>
        </p:nvSpPr>
        <p:spPr>
          <a:xfrm>
            <a:off x="10363804" y="5248118"/>
            <a:ext cx="869373" cy="207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800" dirty="0" smtClean="0">
                <a:solidFill>
                  <a:schemeClr val="bg1"/>
                </a:solidFill>
              </a:rPr>
              <a:t>* Diva-</a:t>
            </a:r>
            <a:r>
              <a:rPr lang="es-ES" sz="800" dirty="0" err="1" smtClean="0">
                <a:solidFill>
                  <a:schemeClr val="bg1"/>
                </a:solidFill>
              </a:rPr>
              <a:t>Beta.apk</a:t>
            </a:r>
            <a:endParaRPr lang="es-ES" sz="800" dirty="0">
              <a:solidFill>
                <a:schemeClr val="bg1"/>
              </a:solidFill>
            </a:endParaRPr>
          </a:p>
        </p:txBody>
      </p:sp>
      <p:pic>
        <p:nvPicPr>
          <p:cNvPr id="13" name="Imagen 12"/>
          <p:cNvPicPr>
            <a:picLocks noChangeAspect="1"/>
          </p:cNvPicPr>
          <p:nvPr/>
        </p:nvPicPr>
        <p:blipFill>
          <a:blip r:embed="rId4"/>
          <a:stretch>
            <a:fillRect/>
          </a:stretch>
        </p:blipFill>
        <p:spPr>
          <a:xfrm>
            <a:off x="10787179" y="631870"/>
            <a:ext cx="1225385" cy="973259"/>
          </a:xfrm>
          <a:prstGeom prst="rect">
            <a:avLst/>
          </a:prstGeom>
        </p:spPr>
      </p:pic>
      <p:pic>
        <p:nvPicPr>
          <p:cNvPr id="2052" name="Picture 4" descr="file://C:\Users\Clu\AppData\Local\Temp\ct_tm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99707" y="2393582"/>
            <a:ext cx="1728194" cy="277893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6"/>
          <a:stretch>
            <a:fillRect/>
          </a:stretch>
        </p:blipFill>
        <p:spPr>
          <a:xfrm>
            <a:off x="1094644" y="1967599"/>
            <a:ext cx="8056450" cy="1388470"/>
          </a:xfrm>
          <a:prstGeom prst="rect">
            <a:avLst/>
          </a:prstGeom>
        </p:spPr>
      </p:pic>
      <p:pic>
        <p:nvPicPr>
          <p:cNvPr id="2054" name="Picture 6" descr="file://C:\Users\Clu\AppData\Local\Temp\ct_tmp/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8095" y="5399457"/>
            <a:ext cx="4274624" cy="120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519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3" y="848652"/>
            <a:ext cx="10881360" cy="746967"/>
          </a:xfrm>
        </p:spPr>
        <p:txBody>
          <a:bodyPr>
            <a:noAutofit/>
          </a:bodyPr>
          <a:lstStyle/>
          <a:p>
            <a:pPr marL="0" indent="0">
              <a:buNone/>
            </a:pPr>
            <a:r>
              <a:rPr lang="es-ES" sz="1100" b="1" dirty="0" smtClean="0">
                <a:solidFill>
                  <a:schemeClr val="bg1"/>
                </a:solidFill>
              </a:rPr>
              <a:t>1 - Prueba </a:t>
            </a:r>
            <a:r>
              <a:rPr lang="es-ES" sz="1100" b="1" dirty="0">
                <a:solidFill>
                  <a:schemeClr val="bg1"/>
                </a:solidFill>
              </a:rPr>
              <a:t>de almacenamiento local para datos </a:t>
            </a:r>
            <a:r>
              <a:rPr lang="es-ES" sz="1100" b="1" dirty="0" smtClean="0">
                <a:solidFill>
                  <a:schemeClr val="bg1"/>
                </a:solidFill>
              </a:rPr>
              <a:t>sensibles:</a:t>
            </a:r>
          </a:p>
          <a:p>
            <a:pPr marL="0" indent="0">
              <a:buNone/>
            </a:pPr>
            <a:r>
              <a:rPr lang="es-ES" sz="1100" u="sng" dirty="0">
                <a:solidFill>
                  <a:schemeClr val="bg1"/>
                </a:solidFill>
              </a:rPr>
              <a:t>Bases de datos </a:t>
            </a:r>
            <a:r>
              <a:rPr lang="es-ES" sz="1100" u="sng" dirty="0" err="1" smtClean="0">
                <a:solidFill>
                  <a:schemeClr val="bg1"/>
                </a:solidFill>
              </a:rPr>
              <a:t>SQLite</a:t>
            </a:r>
            <a:r>
              <a:rPr lang="es-ES" sz="1100" u="sng" dirty="0" smtClean="0">
                <a:solidFill>
                  <a:schemeClr val="bg1"/>
                </a:solidFill>
              </a:rPr>
              <a:t>:</a:t>
            </a:r>
            <a:r>
              <a:rPr lang="es-ES" sz="1100" dirty="0" smtClean="0">
                <a:solidFill>
                  <a:schemeClr val="bg1"/>
                </a:solidFill>
              </a:rPr>
              <a:t> </a:t>
            </a:r>
            <a:r>
              <a:rPr lang="es-ES" sz="1100" dirty="0">
                <a:solidFill>
                  <a:schemeClr val="bg1"/>
                </a:solidFill>
              </a:rPr>
              <a:t>Almacena datos en archivos </a:t>
            </a:r>
            <a:r>
              <a:rPr lang="es-ES" sz="1100" b="1" dirty="0">
                <a:solidFill>
                  <a:schemeClr val="bg1"/>
                </a:solidFill>
              </a:rPr>
              <a:t>.</a:t>
            </a:r>
            <a:r>
              <a:rPr lang="es-ES" sz="1100" b="1" dirty="0" err="1">
                <a:solidFill>
                  <a:schemeClr val="bg1"/>
                </a:solidFill>
              </a:rPr>
              <a:t>db</a:t>
            </a:r>
            <a:r>
              <a:rPr lang="es-ES" sz="1100" dirty="0">
                <a:solidFill>
                  <a:schemeClr val="bg1"/>
                </a:solidFill>
              </a:rPr>
              <a:t>. </a:t>
            </a:r>
            <a:r>
              <a:rPr lang="es-ES" sz="1100" dirty="0" smtClean="0">
                <a:solidFill>
                  <a:schemeClr val="bg1"/>
                </a:solidFill>
              </a:rPr>
              <a:t>cifradas </a:t>
            </a:r>
            <a:r>
              <a:rPr lang="es-ES" sz="1100" dirty="0">
                <a:solidFill>
                  <a:schemeClr val="bg1"/>
                </a:solidFill>
              </a:rPr>
              <a:t>(biblioteca </a:t>
            </a:r>
            <a:r>
              <a:rPr lang="es-ES" sz="1100" b="1" dirty="0" err="1">
                <a:solidFill>
                  <a:schemeClr val="bg1"/>
                </a:solidFill>
              </a:rPr>
              <a:t>SQLCipher</a:t>
            </a:r>
            <a:r>
              <a:rPr lang="es-ES" sz="1100" dirty="0">
                <a:solidFill>
                  <a:schemeClr val="bg1"/>
                </a:solidFill>
              </a:rPr>
              <a:t>) y sin cifrar, </a:t>
            </a:r>
            <a:r>
              <a:rPr lang="es-ES" sz="1100" b="1" dirty="0" err="1">
                <a:solidFill>
                  <a:schemeClr val="bg1"/>
                </a:solidFill>
              </a:rPr>
              <a:t>Firebase</a:t>
            </a:r>
            <a:r>
              <a:rPr lang="es-ES" sz="1100" dirty="0">
                <a:solidFill>
                  <a:schemeClr val="bg1"/>
                </a:solidFill>
              </a:rPr>
              <a:t> (base de datos alojada en la nube </a:t>
            </a:r>
            <a:r>
              <a:rPr lang="es-ES" sz="1100" b="1" dirty="0" err="1">
                <a:solidFill>
                  <a:schemeClr val="bg1"/>
                </a:solidFill>
              </a:rPr>
              <a:t>NoSQL</a:t>
            </a:r>
            <a:r>
              <a:rPr lang="es-ES" sz="1100" dirty="0" smtClean="0">
                <a:solidFill>
                  <a:schemeClr val="bg1"/>
                </a:solidFill>
              </a:rPr>
              <a:t>)</a:t>
            </a:r>
          </a:p>
          <a:p>
            <a:pPr marL="0" indent="0">
              <a:buNone/>
            </a:pPr>
            <a:r>
              <a:rPr lang="es-ES" sz="1100" dirty="0" smtClean="0">
                <a:solidFill>
                  <a:schemeClr val="bg1"/>
                </a:solidFill>
              </a:rPr>
              <a:t>El </a:t>
            </a:r>
            <a:r>
              <a:rPr lang="es-ES" sz="1100" dirty="0">
                <a:solidFill>
                  <a:schemeClr val="bg1"/>
                </a:solidFill>
              </a:rPr>
              <a:t>paquete principal utilizado para gestionar las bases de datos es </a:t>
            </a:r>
            <a:r>
              <a:rPr lang="es-ES" sz="1100" b="1" dirty="0" err="1" smtClean="0">
                <a:solidFill>
                  <a:schemeClr val="bg1"/>
                </a:solidFill>
              </a:rPr>
              <a:t>android.database.sqlite</a:t>
            </a:r>
            <a:endParaRPr lang="es-ES" sz="1100" b="1" dirty="0" smtClean="0">
              <a:solidFill>
                <a:schemeClr val="bg1"/>
              </a:solidFill>
            </a:endParaRPr>
          </a:p>
          <a:p>
            <a:pPr marL="0" indent="0">
              <a:buNone/>
            </a:pPr>
            <a:r>
              <a:rPr lang="es-ES" sz="1100" b="1" dirty="0" smtClean="0">
                <a:solidFill>
                  <a:schemeClr val="bg1"/>
                </a:solidFill>
              </a:rPr>
              <a:t>SIN CIFRAR</a:t>
            </a:r>
            <a:endParaRPr lang="es-ES" sz="1100" b="1" dirty="0">
              <a:solidFill>
                <a:schemeClr val="bg1"/>
              </a:solidFill>
            </a:endParaRP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sp>
        <p:nvSpPr>
          <p:cNvPr id="7" name="Marcador de contenido 4"/>
          <p:cNvSpPr txBox="1">
            <a:spLocks/>
          </p:cNvSpPr>
          <p:nvPr/>
        </p:nvSpPr>
        <p:spPr>
          <a:xfrm>
            <a:off x="6467884" y="4615627"/>
            <a:ext cx="5523893" cy="471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smtClean="0">
                <a:solidFill>
                  <a:schemeClr val="bg1"/>
                </a:solidFill>
              </a:rPr>
              <a:t>Al no estar cifrado es posible acceder a la información sensible:</a:t>
            </a:r>
          </a:p>
        </p:txBody>
      </p:sp>
      <p:sp>
        <p:nvSpPr>
          <p:cNvPr id="9" name="Marcador de contenido 4"/>
          <p:cNvSpPr txBox="1">
            <a:spLocks/>
          </p:cNvSpPr>
          <p:nvPr/>
        </p:nvSpPr>
        <p:spPr>
          <a:xfrm>
            <a:off x="6472129" y="2292410"/>
            <a:ext cx="5519651" cy="6541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a:solidFill>
                  <a:schemeClr val="bg1"/>
                </a:solidFill>
              </a:rPr>
              <a:t>Una vez que se haya llamado a la actividad, el archivo de base de datos </a:t>
            </a:r>
            <a:r>
              <a:rPr lang="es-ES" sz="1100" b="1" dirty="0" smtClean="0">
                <a:solidFill>
                  <a:schemeClr val="bg1"/>
                </a:solidFill>
              </a:rPr>
              <a:t>ids2</a:t>
            </a:r>
            <a:r>
              <a:rPr lang="es-ES" sz="1100" dirty="0" smtClean="0">
                <a:solidFill>
                  <a:schemeClr val="bg1"/>
                </a:solidFill>
              </a:rPr>
              <a:t> </a:t>
            </a:r>
            <a:r>
              <a:rPr lang="es-ES" sz="1100" dirty="0">
                <a:solidFill>
                  <a:schemeClr val="bg1"/>
                </a:solidFill>
              </a:rPr>
              <a:t>creará con los datos proporcionados y se almacenará en el archivo de texto sin cifrar </a:t>
            </a:r>
            <a:endParaRPr lang="es-ES" sz="1100" dirty="0" smtClean="0">
              <a:solidFill>
                <a:schemeClr val="bg1"/>
              </a:solidFill>
            </a:endParaRPr>
          </a:p>
          <a:p>
            <a:pPr marL="0" indent="0">
              <a:buNone/>
            </a:pPr>
            <a:r>
              <a:rPr lang="es-ES" sz="1100" dirty="0" smtClean="0">
                <a:solidFill>
                  <a:schemeClr val="bg1"/>
                </a:solidFill>
              </a:rPr>
              <a:t>/</a:t>
            </a:r>
            <a:r>
              <a:rPr lang="es-ES" sz="1100" dirty="0">
                <a:solidFill>
                  <a:schemeClr val="bg1"/>
                </a:solidFill>
              </a:rPr>
              <a:t>data/data/&lt;</a:t>
            </a:r>
            <a:r>
              <a:rPr lang="es-ES" sz="1100" dirty="0" err="1">
                <a:solidFill>
                  <a:schemeClr val="bg1"/>
                </a:solidFill>
              </a:rPr>
              <a:t>package-name</a:t>
            </a:r>
            <a:r>
              <a:rPr lang="es-ES" sz="1100" dirty="0">
                <a:solidFill>
                  <a:schemeClr val="bg1"/>
                </a:solidFill>
              </a:rPr>
              <a:t>&gt;/</a:t>
            </a:r>
            <a:r>
              <a:rPr lang="es-ES" sz="1100" dirty="0" err="1" smtClean="0">
                <a:solidFill>
                  <a:schemeClr val="bg1"/>
                </a:solidFill>
              </a:rPr>
              <a:t>databases</a:t>
            </a:r>
            <a:r>
              <a:rPr lang="es-ES" sz="1100" dirty="0" smtClean="0">
                <a:solidFill>
                  <a:schemeClr val="bg1"/>
                </a:solidFill>
              </a:rPr>
              <a:t>/ids2</a:t>
            </a:r>
            <a:endParaRPr lang="es-ES" sz="1100" dirty="0">
              <a:solidFill>
                <a:schemeClr val="bg1"/>
              </a:solidFill>
            </a:endParaRPr>
          </a:p>
        </p:txBody>
      </p:sp>
      <p:sp>
        <p:nvSpPr>
          <p:cNvPr id="12" name="Marcador de contenido 4"/>
          <p:cNvSpPr txBox="1">
            <a:spLocks/>
          </p:cNvSpPr>
          <p:nvPr/>
        </p:nvSpPr>
        <p:spPr>
          <a:xfrm>
            <a:off x="10390107" y="3877935"/>
            <a:ext cx="869373" cy="207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800" dirty="0" smtClean="0">
                <a:solidFill>
                  <a:schemeClr val="bg1"/>
                </a:solidFill>
              </a:rPr>
              <a:t>* Diva-</a:t>
            </a:r>
            <a:r>
              <a:rPr lang="es-ES" sz="800" dirty="0" err="1" smtClean="0">
                <a:solidFill>
                  <a:schemeClr val="bg1"/>
                </a:solidFill>
              </a:rPr>
              <a:t>Beta.apk</a:t>
            </a:r>
            <a:endParaRPr lang="es-ES" sz="800"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pic>
        <p:nvPicPr>
          <p:cNvPr id="6" name="Imagen 5"/>
          <p:cNvPicPr>
            <a:picLocks noChangeAspect="1"/>
          </p:cNvPicPr>
          <p:nvPr/>
        </p:nvPicPr>
        <p:blipFill>
          <a:blip r:embed="rId4"/>
          <a:stretch>
            <a:fillRect/>
          </a:stretch>
        </p:blipFill>
        <p:spPr>
          <a:xfrm>
            <a:off x="145428" y="2694725"/>
            <a:ext cx="5586152" cy="1244105"/>
          </a:xfrm>
          <a:prstGeom prst="rect">
            <a:avLst/>
          </a:prstGeom>
        </p:spPr>
      </p:pic>
      <p:pic>
        <p:nvPicPr>
          <p:cNvPr id="8" name="Imagen 7"/>
          <p:cNvPicPr>
            <a:picLocks noChangeAspect="1"/>
          </p:cNvPicPr>
          <p:nvPr/>
        </p:nvPicPr>
        <p:blipFill>
          <a:blip r:embed="rId5"/>
          <a:stretch>
            <a:fillRect/>
          </a:stretch>
        </p:blipFill>
        <p:spPr>
          <a:xfrm>
            <a:off x="145428" y="4478542"/>
            <a:ext cx="6177029" cy="1217694"/>
          </a:xfrm>
          <a:prstGeom prst="rect">
            <a:avLst/>
          </a:prstGeom>
        </p:spPr>
      </p:pic>
      <p:pic>
        <p:nvPicPr>
          <p:cNvPr id="4100" name="Picture 4" descr="file://C:\Users\Clu\AppData\Local\Temp\ct_tm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0184" y="3091395"/>
            <a:ext cx="4059296" cy="67521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7"/>
          <a:stretch>
            <a:fillRect/>
          </a:stretch>
        </p:blipFill>
        <p:spPr>
          <a:xfrm>
            <a:off x="7007626" y="5021359"/>
            <a:ext cx="4444411" cy="679951"/>
          </a:xfrm>
          <a:prstGeom prst="rect">
            <a:avLst/>
          </a:prstGeom>
        </p:spPr>
      </p:pic>
      <p:sp>
        <p:nvSpPr>
          <p:cNvPr id="17" name="Marcador de contenido 4"/>
          <p:cNvSpPr txBox="1">
            <a:spLocks/>
          </p:cNvSpPr>
          <p:nvPr/>
        </p:nvSpPr>
        <p:spPr>
          <a:xfrm>
            <a:off x="10191404" y="5869067"/>
            <a:ext cx="1208467" cy="207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800" dirty="0" smtClean="0">
                <a:solidFill>
                  <a:schemeClr val="bg1"/>
                </a:solidFill>
              </a:rPr>
              <a:t>* DB Browser </a:t>
            </a:r>
            <a:r>
              <a:rPr lang="es-ES" sz="800" dirty="0" err="1" smtClean="0">
                <a:solidFill>
                  <a:schemeClr val="bg1"/>
                </a:solidFill>
              </a:rPr>
              <a:t>for</a:t>
            </a:r>
            <a:r>
              <a:rPr lang="es-ES" sz="800" dirty="0" smtClean="0">
                <a:solidFill>
                  <a:schemeClr val="bg1"/>
                </a:solidFill>
              </a:rPr>
              <a:t> </a:t>
            </a:r>
            <a:r>
              <a:rPr lang="es-ES" sz="800" dirty="0" err="1" smtClean="0">
                <a:solidFill>
                  <a:schemeClr val="bg1"/>
                </a:solidFill>
              </a:rPr>
              <a:t>SQLite</a:t>
            </a:r>
            <a:endParaRPr lang="es-ES" sz="800" dirty="0">
              <a:solidFill>
                <a:schemeClr val="bg1"/>
              </a:solidFill>
            </a:endParaRPr>
          </a:p>
        </p:txBody>
      </p:sp>
      <p:pic>
        <p:nvPicPr>
          <p:cNvPr id="14" name="Imagen 13"/>
          <p:cNvPicPr>
            <a:picLocks noChangeAspect="1"/>
          </p:cNvPicPr>
          <p:nvPr/>
        </p:nvPicPr>
        <p:blipFill>
          <a:blip r:embed="rId8"/>
          <a:stretch>
            <a:fillRect/>
          </a:stretch>
        </p:blipFill>
        <p:spPr>
          <a:xfrm>
            <a:off x="145428" y="2108270"/>
            <a:ext cx="1699997" cy="316599"/>
          </a:xfrm>
          <a:prstGeom prst="rect">
            <a:avLst/>
          </a:prstGeom>
        </p:spPr>
      </p:pic>
    </p:spTree>
    <p:extLst>
      <p:ext uri="{BB962C8B-B14F-4D97-AF65-F5344CB8AC3E}">
        <p14:creationId xmlns:p14="http://schemas.microsoft.com/office/powerpoint/2010/main" val="400889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3" y="848652"/>
            <a:ext cx="10282843" cy="746967"/>
          </a:xfrm>
        </p:spPr>
        <p:txBody>
          <a:bodyPr>
            <a:noAutofit/>
          </a:bodyPr>
          <a:lstStyle/>
          <a:p>
            <a:pPr marL="0" indent="0">
              <a:buNone/>
            </a:pPr>
            <a:r>
              <a:rPr lang="es-ES" sz="1100" b="1" dirty="0" smtClean="0">
                <a:solidFill>
                  <a:schemeClr val="bg1"/>
                </a:solidFill>
              </a:rPr>
              <a:t>1 - Prueba </a:t>
            </a:r>
            <a:r>
              <a:rPr lang="es-ES" sz="1100" b="1" dirty="0">
                <a:solidFill>
                  <a:schemeClr val="bg1"/>
                </a:solidFill>
              </a:rPr>
              <a:t>de almacenamiento local para datos </a:t>
            </a:r>
            <a:r>
              <a:rPr lang="es-ES" sz="1100" b="1" dirty="0" smtClean="0">
                <a:solidFill>
                  <a:schemeClr val="bg1"/>
                </a:solidFill>
              </a:rPr>
              <a:t>sensibles:</a:t>
            </a:r>
          </a:p>
          <a:p>
            <a:pPr marL="0" indent="0">
              <a:buNone/>
            </a:pPr>
            <a:r>
              <a:rPr lang="es-ES" sz="1100" u="sng" dirty="0">
                <a:solidFill>
                  <a:schemeClr val="bg1"/>
                </a:solidFill>
              </a:rPr>
              <a:t>Bases de datos </a:t>
            </a:r>
            <a:r>
              <a:rPr lang="es-ES" sz="1100" u="sng" dirty="0" err="1" smtClean="0">
                <a:solidFill>
                  <a:schemeClr val="bg1"/>
                </a:solidFill>
              </a:rPr>
              <a:t>SQLite</a:t>
            </a:r>
            <a:r>
              <a:rPr lang="es-ES" sz="1100" u="sng" dirty="0" smtClean="0">
                <a:solidFill>
                  <a:schemeClr val="bg1"/>
                </a:solidFill>
              </a:rPr>
              <a:t> </a:t>
            </a:r>
            <a:r>
              <a:rPr lang="es-ES" sz="1100" u="sng" dirty="0">
                <a:solidFill>
                  <a:schemeClr val="bg1"/>
                </a:solidFill>
              </a:rPr>
              <a:t>CIFRADA:</a:t>
            </a:r>
            <a:r>
              <a:rPr lang="es-ES" sz="1100" dirty="0">
                <a:solidFill>
                  <a:schemeClr val="bg1"/>
                </a:solidFill>
              </a:rPr>
              <a:t> Con la biblioteca </a:t>
            </a:r>
            <a:r>
              <a:rPr lang="es-ES" sz="1100" dirty="0" err="1">
                <a:solidFill>
                  <a:schemeClr val="bg1"/>
                </a:solidFill>
              </a:rPr>
              <a:t>SQLCipher</a:t>
            </a:r>
            <a:r>
              <a:rPr lang="es-ES" sz="1100" dirty="0">
                <a:solidFill>
                  <a:schemeClr val="bg1"/>
                </a:solidFill>
              </a:rPr>
              <a:t> , las bases de datos </a:t>
            </a:r>
            <a:r>
              <a:rPr lang="es-ES" sz="1100" dirty="0" err="1">
                <a:solidFill>
                  <a:schemeClr val="bg1"/>
                </a:solidFill>
              </a:rPr>
              <a:t>SQLite</a:t>
            </a:r>
            <a:r>
              <a:rPr lang="es-ES" sz="1100" dirty="0">
                <a:solidFill>
                  <a:schemeClr val="bg1"/>
                </a:solidFill>
              </a:rPr>
              <a:t> se pueden cifrar con </a:t>
            </a:r>
            <a:r>
              <a:rPr lang="es-ES" sz="1100" dirty="0" smtClean="0">
                <a:solidFill>
                  <a:schemeClr val="bg1"/>
                </a:solidFill>
              </a:rPr>
              <a:t>contraseña</a:t>
            </a:r>
            <a:endParaRPr lang="es-ES" sz="1100" b="1" dirty="0">
              <a:solidFill>
                <a:schemeClr val="bg1"/>
              </a:solidFill>
            </a:endParaRP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sp>
        <p:nvSpPr>
          <p:cNvPr id="9" name="Marcador de contenido 4"/>
          <p:cNvSpPr txBox="1">
            <a:spLocks/>
          </p:cNvSpPr>
          <p:nvPr/>
        </p:nvSpPr>
        <p:spPr>
          <a:xfrm>
            <a:off x="792569" y="4604823"/>
            <a:ext cx="5968408" cy="3258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smtClean="0">
                <a:solidFill>
                  <a:schemeClr val="bg1"/>
                </a:solidFill>
              </a:rPr>
              <a:t>Si la contraseña es encuentra en el código, </a:t>
            </a:r>
            <a:r>
              <a:rPr lang="es-ES" sz="1100" dirty="0" err="1" smtClean="0">
                <a:solidFill>
                  <a:schemeClr val="bg1"/>
                </a:solidFill>
              </a:rPr>
              <a:t>shared_prefs</a:t>
            </a:r>
            <a:r>
              <a:rPr lang="es-ES" sz="1100" dirty="0" smtClean="0">
                <a:solidFill>
                  <a:schemeClr val="bg1"/>
                </a:solidFill>
              </a:rPr>
              <a:t> o sistema de archivos es posible el descifrado </a:t>
            </a:r>
            <a:endParaRPr lang="es-ES" sz="1100"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pic>
        <p:nvPicPr>
          <p:cNvPr id="2" name="Imagen 1"/>
          <p:cNvPicPr>
            <a:picLocks noChangeAspect="1"/>
          </p:cNvPicPr>
          <p:nvPr/>
        </p:nvPicPr>
        <p:blipFill>
          <a:blip r:embed="rId4"/>
          <a:stretch>
            <a:fillRect/>
          </a:stretch>
        </p:blipFill>
        <p:spPr>
          <a:xfrm>
            <a:off x="3165763" y="1627052"/>
            <a:ext cx="5860472" cy="738208"/>
          </a:xfrm>
          <a:prstGeom prst="rect">
            <a:avLst/>
          </a:prstGeom>
        </p:spPr>
      </p:pic>
      <p:sp>
        <p:nvSpPr>
          <p:cNvPr id="16" name="Marcador de contenido 4"/>
          <p:cNvSpPr txBox="1">
            <a:spLocks/>
          </p:cNvSpPr>
          <p:nvPr/>
        </p:nvSpPr>
        <p:spPr>
          <a:xfrm>
            <a:off x="191193" y="2544868"/>
            <a:ext cx="11679382" cy="11475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a:solidFill>
                  <a:schemeClr val="bg1"/>
                </a:solidFill>
              </a:rPr>
              <a:t>Si se utilizan bases de datos </a:t>
            </a:r>
            <a:r>
              <a:rPr lang="es-ES" sz="1100" dirty="0" err="1">
                <a:solidFill>
                  <a:schemeClr val="bg1"/>
                </a:solidFill>
              </a:rPr>
              <a:t>SQLite</a:t>
            </a:r>
            <a:r>
              <a:rPr lang="es-ES" sz="1100" dirty="0">
                <a:solidFill>
                  <a:schemeClr val="bg1"/>
                </a:solidFill>
              </a:rPr>
              <a:t> cifradas, determine si la contraseña está codificada en </a:t>
            </a:r>
            <a:r>
              <a:rPr lang="es-ES" sz="1100" dirty="0" smtClean="0">
                <a:solidFill>
                  <a:schemeClr val="bg1"/>
                </a:solidFill>
              </a:rPr>
              <a:t>el código, </a:t>
            </a:r>
            <a:r>
              <a:rPr lang="es-ES" sz="1100" dirty="0">
                <a:solidFill>
                  <a:schemeClr val="bg1"/>
                </a:solidFill>
              </a:rPr>
              <a:t>almacenada en preferencias compartidas u oculta en algún otro lugar del código o sistema de archivos. </a:t>
            </a:r>
            <a:endParaRPr lang="es-ES" sz="1100" dirty="0" smtClean="0">
              <a:solidFill>
                <a:schemeClr val="bg1"/>
              </a:solidFill>
            </a:endParaRPr>
          </a:p>
          <a:p>
            <a:pPr marL="0" indent="0">
              <a:buNone/>
            </a:pPr>
            <a:r>
              <a:rPr lang="es-ES" sz="1100" dirty="0" smtClean="0">
                <a:solidFill>
                  <a:schemeClr val="bg1"/>
                </a:solidFill>
              </a:rPr>
              <a:t>Las </a:t>
            </a:r>
            <a:r>
              <a:rPr lang="es-ES" sz="1100" dirty="0">
                <a:solidFill>
                  <a:schemeClr val="bg1"/>
                </a:solidFill>
              </a:rPr>
              <a:t>formas seguras de recuperar la clave incluyen</a:t>
            </a:r>
            <a:r>
              <a:rPr lang="es-ES" sz="1100" dirty="0" smtClean="0">
                <a:solidFill>
                  <a:schemeClr val="bg1"/>
                </a:solidFill>
              </a:rPr>
              <a:t>:</a:t>
            </a:r>
            <a:endParaRPr lang="es-ES" sz="1100" dirty="0">
              <a:solidFill>
                <a:schemeClr val="bg1"/>
              </a:solidFill>
            </a:endParaRPr>
          </a:p>
          <a:p>
            <a:pPr marL="0" indent="0">
              <a:buNone/>
            </a:pPr>
            <a:r>
              <a:rPr lang="es-ES" sz="1100" dirty="0" smtClean="0">
                <a:solidFill>
                  <a:schemeClr val="bg1"/>
                </a:solidFill>
              </a:rPr>
              <a:t>	- Pedir </a:t>
            </a:r>
            <a:r>
              <a:rPr lang="es-ES" sz="1100" dirty="0">
                <a:solidFill>
                  <a:schemeClr val="bg1"/>
                </a:solidFill>
              </a:rPr>
              <a:t>al usuario que descifre la base de datos con un PIN o contraseña una vez que se abra la aplicación (las contraseñas débiles y los PIN son vulnerables a los ataques de fuerza bruta)</a:t>
            </a:r>
          </a:p>
          <a:p>
            <a:pPr marL="0" indent="0">
              <a:buNone/>
            </a:pPr>
            <a:r>
              <a:rPr lang="es-ES" sz="1100" dirty="0" smtClean="0">
                <a:solidFill>
                  <a:schemeClr val="bg1"/>
                </a:solidFill>
              </a:rPr>
              <a:t>	- Almacenar </a:t>
            </a:r>
            <a:r>
              <a:rPr lang="es-ES" sz="1100" dirty="0">
                <a:solidFill>
                  <a:schemeClr val="bg1"/>
                </a:solidFill>
              </a:rPr>
              <a:t>la clave en el servidor y permitir que se pueda acceder desde un servicio web únicamente (de modo que la aplicación solo se pueda usar cuando el dispositivo está en línea)</a:t>
            </a:r>
          </a:p>
        </p:txBody>
      </p:sp>
      <p:pic>
        <p:nvPicPr>
          <p:cNvPr id="3" name="Imagen 2"/>
          <p:cNvPicPr>
            <a:picLocks noChangeAspect="1"/>
          </p:cNvPicPr>
          <p:nvPr/>
        </p:nvPicPr>
        <p:blipFill>
          <a:blip r:embed="rId5"/>
          <a:stretch>
            <a:fillRect/>
          </a:stretch>
        </p:blipFill>
        <p:spPr>
          <a:xfrm>
            <a:off x="792569" y="5155871"/>
            <a:ext cx="5968408" cy="886107"/>
          </a:xfrm>
          <a:prstGeom prst="rect">
            <a:avLst/>
          </a:prstGeom>
        </p:spPr>
      </p:pic>
      <p:pic>
        <p:nvPicPr>
          <p:cNvPr id="15" name="Imagen 14"/>
          <p:cNvPicPr>
            <a:picLocks noChangeAspect="1"/>
          </p:cNvPicPr>
          <p:nvPr/>
        </p:nvPicPr>
        <p:blipFill>
          <a:blip r:embed="rId6"/>
          <a:stretch>
            <a:fillRect/>
          </a:stretch>
        </p:blipFill>
        <p:spPr>
          <a:xfrm>
            <a:off x="7009430" y="3871980"/>
            <a:ext cx="4033609" cy="2726888"/>
          </a:xfrm>
          <a:prstGeom prst="rect">
            <a:avLst/>
          </a:prstGeom>
        </p:spPr>
      </p:pic>
    </p:spTree>
    <p:extLst>
      <p:ext uri="{BB962C8B-B14F-4D97-AF65-F5344CB8AC3E}">
        <p14:creationId xmlns:p14="http://schemas.microsoft.com/office/powerpoint/2010/main" val="296111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4" y="848652"/>
            <a:ext cx="10249592" cy="4454868"/>
          </a:xfrm>
        </p:spPr>
        <p:txBody>
          <a:bodyPr>
            <a:noAutofit/>
          </a:bodyPr>
          <a:lstStyle/>
          <a:p>
            <a:pPr marL="0" indent="0">
              <a:buNone/>
            </a:pPr>
            <a:r>
              <a:rPr lang="es-ES" sz="1100" b="1" dirty="0" smtClean="0">
                <a:solidFill>
                  <a:schemeClr val="bg1"/>
                </a:solidFill>
              </a:rPr>
              <a:t>1 - Prueba </a:t>
            </a:r>
            <a:r>
              <a:rPr lang="es-ES" sz="1100" b="1" dirty="0">
                <a:solidFill>
                  <a:schemeClr val="bg1"/>
                </a:solidFill>
              </a:rPr>
              <a:t>de almacenamiento local para datos </a:t>
            </a:r>
            <a:r>
              <a:rPr lang="es-ES" sz="1100" b="1" dirty="0" smtClean="0">
                <a:solidFill>
                  <a:schemeClr val="bg1"/>
                </a:solidFill>
              </a:rPr>
              <a:t>sensibles:</a:t>
            </a:r>
          </a:p>
          <a:p>
            <a:pPr marL="0" indent="0">
              <a:buNone/>
            </a:pPr>
            <a:r>
              <a:rPr lang="es-ES" sz="1100" u="sng" dirty="0">
                <a:solidFill>
                  <a:schemeClr val="bg1"/>
                </a:solidFill>
              </a:rPr>
              <a:t>Bases de datos en tiempo real de </a:t>
            </a:r>
            <a:r>
              <a:rPr lang="es-ES" sz="1100" u="sng" dirty="0" err="1">
                <a:solidFill>
                  <a:schemeClr val="bg1"/>
                </a:solidFill>
              </a:rPr>
              <a:t>Firebase</a:t>
            </a:r>
            <a:r>
              <a:rPr lang="es-ES" sz="1100" u="sng" dirty="0">
                <a:solidFill>
                  <a:schemeClr val="bg1"/>
                </a:solidFill>
              </a:rPr>
              <a:t>:</a:t>
            </a:r>
            <a:r>
              <a:rPr lang="es-ES" sz="1100" dirty="0">
                <a:solidFill>
                  <a:schemeClr val="bg1"/>
                </a:solidFill>
              </a:rPr>
              <a:t> </a:t>
            </a:r>
            <a:r>
              <a:rPr lang="es-ES" sz="1100" dirty="0" err="1" smtClean="0">
                <a:solidFill>
                  <a:schemeClr val="bg1"/>
                </a:solidFill>
              </a:rPr>
              <a:t>Firebase</a:t>
            </a:r>
            <a:r>
              <a:rPr lang="es-ES" sz="1100" dirty="0" smtClean="0">
                <a:solidFill>
                  <a:schemeClr val="bg1"/>
                </a:solidFill>
              </a:rPr>
              <a:t> </a:t>
            </a:r>
            <a:r>
              <a:rPr lang="es-ES" sz="1100" dirty="0">
                <a:solidFill>
                  <a:schemeClr val="bg1"/>
                </a:solidFill>
              </a:rPr>
              <a:t>Real-time </a:t>
            </a:r>
            <a:r>
              <a:rPr lang="es-ES" sz="1100" dirty="0" err="1" smtClean="0">
                <a:solidFill>
                  <a:schemeClr val="bg1"/>
                </a:solidFill>
              </a:rPr>
              <a:t>Database</a:t>
            </a:r>
            <a:r>
              <a:rPr lang="es-ES" sz="1100" dirty="0" smtClean="0">
                <a:solidFill>
                  <a:schemeClr val="bg1"/>
                </a:solidFill>
              </a:rPr>
              <a:t> sirve </a:t>
            </a:r>
            <a:r>
              <a:rPr lang="es-ES" sz="1100" dirty="0">
                <a:solidFill>
                  <a:schemeClr val="bg1"/>
                </a:solidFill>
              </a:rPr>
              <a:t>para almacenar y sincronizar datos con una base de datos alojada en la nube </a:t>
            </a:r>
            <a:r>
              <a:rPr lang="es-ES" sz="1100" dirty="0" err="1" smtClean="0">
                <a:solidFill>
                  <a:schemeClr val="bg1"/>
                </a:solidFill>
              </a:rPr>
              <a:t>NoSQL</a:t>
            </a:r>
            <a:r>
              <a:rPr lang="es-ES" sz="1100" dirty="0">
                <a:solidFill>
                  <a:schemeClr val="bg1"/>
                </a:solidFill>
              </a:rPr>
              <a:t>, </a:t>
            </a:r>
            <a:r>
              <a:rPr lang="es-ES" sz="1100" dirty="0" smtClean="0">
                <a:solidFill>
                  <a:schemeClr val="bg1"/>
                </a:solidFill>
              </a:rPr>
              <a:t>en JSON, se </a:t>
            </a:r>
            <a:r>
              <a:rPr lang="es-ES" sz="1100" dirty="0">
                <a:solidFill>
                  <a:schemeClr val="bg1"/>
                </a:solidFill>
              </a:rPr>
              <a:t>sincronizan en tiempo real con cada cliente conectado y </a:t>
            </a:r>
            <a:r>
              <a:rPr lang="es-ES" sz="1100" dirty="0" smtClean="0">
                <a:solidFill>
                  <a:schemeClr val="bg1"/>
                </a:solidFill>
              </a:rPr>
              <a:t>también permanecen </a:t>
            </a:r>
            <a:r>
              <a:rPr lang="es-ES" sz="1100" dirty="0">
                <a:solidFill>
                  <a:schemeClr val="bg1"/>
                </a:solidFill>
              </a:rPr>
              <a:t>disponibles incluso cuando la aplicación se </a:t>
            </a:r>
            <a:r>
              <a:rPr lang="es-ES" sz="1100" dirty="0" smtClean="0">
                <a:solidFill>
                  <a:schemeClr val="bg1"/>
                </a:solidFill>
              </a:rPr>
              <a:t>desconecta.</a:t>
            </a:r>
          </a:p>
          <a:p>
            <a:pPr marL="0" indent="0">
              <a:buNone/>
            </a:pPr>
            <a:r>
              <a:rPr lang="es-ES" sz="1100" dirty="0">
                <a:solidFill>
                  <a:schemeClr val="bg1"/>
                </a:solidFill>
              </a:rPr>
              <a:t>En enero de 2018, </a:t>
            </a:r>
            <a:r>
              <a:rPr lang="es-ES" sz="1100" dirty="0" err="1">
                <a:solidFill>
                  <a:schemeClr val="bg1"/>
                </a:solidFill>
              </a:rPr>
              <a:t>Appthority</a:t>
            </a:r>
            <a:r>
              <a:rPr lang="es-ES" sz="1100" dirty="0">
                <a:solidFill>
                  <a:schemeClr val="bg1"/>
                </a:solidFill>
              </a:rPr>
              <a:t> Mobile </a:t>
            </a:r>
            <a:r>
              <a:rPr lang="es-ES" sz="1100" dirty="0" err="1">
                <a:solidFill>
                  <a:schemeClr val="bg1"/>
                </a:solidFill>
              </a:rPr>
              <a:t>Threat</a:t>
            </a:r>
            <a:r>
              <a:rPr lang="es-ES" sz="1100" dirty="0">
                <a:solidFill>
                  <a:schemeClr val="bg1"/>
                </a:solidFill>
              </a:rPr>
              <a:t> Team (MTT) realizó una investigación de seguridad sobre servicios de </a:t>
            </a:r>
            <a:r>
              <a:rPr lang="es-ES" sz="1100" dirty="0" err="1">
                <a:solidFill>
                  <a:schemeClr val="bg1"/>
                </a:solidFill>
              </a:rPr>
              <a:t>backend</a:t>
            </a:r>
            <a:r>
              <a:rPr lang="es-ES" sz="1100" dirty="0">
                <a:solidFill>
                  <a:schemeClr val="bg1"/>
                </a:solidFill>
              </a:rPr>
              <a:t> inseguros que se conectan a aplicaciones móviles. Descubrieron una configuración errónea en </a:t>
            </a:r>
            <a:r>
              <a:rPr lang="es-ES" sz="1100" dirty="0" err="1">
                <a:solidFill>
                  <a:schemeClr val="bg1"/>
                </a:solidFill>
              </a:rPr>
              <a:t>Firebase</a:t>
            </a:r>
            <a:r>
              <a:rPr lang="es-ES" sz="1100" dirty="0">
                <a:solidFill>
                  <a:schemeClr val="bg1"/>
                </a:solidFill>
              </a:rPr>
              <a:t>, que es uno de los 10 almacenes de datos más populares que podrían permitir a los atacantes recuperar todos los datos no protegidos alojados en el servidor de la nube. El equipo realizó la investigación en más de 2 millones de aplicaciones móviles y descubrió que alrededor del 9% de las aplicaciones de Android y casi la mitad (47%) de las aplicaciones de iOS que se conectan a una base de datos </a:t>
            </a:r>
            <a:r>
              <a:rPr lang="es-ES" sz="1100" dirty="0" err="1">
                <a:solidFill>
                  <a:schemeClr val="bg1"/>
                </a:solidFill>
              </a:rPr>
              <a:t>Firebase</a:t>
            </a:r>
            <a:r>
              <a:rPr lang="es-ES" sz="1100" dirty="0">
                <a:solidFill>
                  <a:schemeClr val="bg1"/>
                </a:solidFill>
              </a:rPr>
              <a:t> eran vulnerables</a:t>
            </a:r>
            <a:r>
              <a:rPr lang="es-ES" sz="1100" dirty="0" smtClean="0">
                <a:solidFill>
                  <a:schemeClr val="bg1"/>
                </a:solidFill>
              </a:rPr>
              <a:t>.</a:t>
            </a:r>
            <a:endParaRPr lang="es-ES" sz="1100" dirty="0">
              <a:solidFill>
                <a:schemeClr val="bg1"/>
              </a:solidFill>
            </a:endParaRPr>
          </a:p>
          <a:p>
            <a:pPr marL="0" indent="0">
              <a:buNone/>
            </a:pPr>
            <a:r>
              <a:rPr lang="es-ES" sz="1100" dirty="0">
                <a:solidFill>
                  <a:schemeClr val="bg1"/>
                </a:solidFill>
              </a:rPr>
              <a:t>La instancia de </a:t>
            </a:r>
            <a:r>
              <a:rPr lang="es-ES" sz="1100" dirty="0" err="1">
                <a:solidFill>
                  <a:schemeClr val="bg1"/>
                </a:solidFill>
              </a:rPr>
              <a:t>Firebase</a:t>
            </a:r>
            <a:r>
              <a:rPr lang="es-ES" sz="1100" dirty="0">
                <a:solidFill>
                  <a:schemeClr val="bg1"/>
                </a:solidFill>
              </a:rPr>
              <a:t> mal configurada se puede identificar haciendo la siguiente llamada de red</a:t>
            </a:r>
            <a:r>
              <a:rPr lang="es-ES" sz="1100" dirty="0" smtClean="0">
                <a:solidFill>
                  <a:schemeClr val="bg1"/>
                </a:solidFill>
              </a:rPr>
              <a:t>:</a:t>
            </a:r>
          </a:p>
          <a:p>
            <a:pPr marL="0" indent="0">
              <a:buNone/>
            </a:pPr>
            <a:endParaRPr lang="es-ES" sz="1100" dirty="0" smtClean="0">
              <a:solidFill>
                <a:schemeClr val="bg1"/>
              </a:solidFill>
            </a:endParaRPr>
          </a:p>
          <a:p>
            <a:pPr marL="0" indent="0">
              <a:buNone/>
            </a:pPr>
            <a:endParaRPr lang="es-ES" sz="1100" dirty="0" smtClean="0">
              <a:solidFill>
                <a:schemeClr val="bg1"/>
              </a:solidFill>
            </a:endParaRPr>
          </a:p>
          <a:p>
            <a:pPr marL="0" indent="0">
              <a:buNone/>
            </a:pPr>
            <a:r>
              <a:rPr lang="es-ES" sz="1100" dirty="0" smtClean="0">
                <a:solidFill>
                  <a:schemeClr val="bg1"/>
                </a:solidFill>
              </a:rPr>
              <a:t>El </a:t>
            </a:r>
            <a:r>
              <a:rPr lang="es-ES" sz="1100" b="1" dirty="0" err="1">
                <a:solidFill>
                  <a:schemeClr val="bg1"/>
                </a:solidFill>
              </a:rPr>
              <a:t>firebaseProjectName</a:t>
            </a:r>
            <a:r>
              <a:rPr lang="es-ES" sz="1100" dirty="0">
                <a:solidFill>
                  <a:schemeClr val="bg1"/>
                </a:solidFill>
              </a:rPr>
              <a:t> se puede recuperar de la aplicación móvil mediante ingeniería </a:t>
            </a:r>
            <a:r>
              <a:rPr lang="es-ES" sz="1100" dirty="0" smtClean="0">
                <a:solidFill>
                  <a:schemeClr val="bg1"/>
                </a:solidFill>
              </a:rPr>
              <a:t>inversa. </a:t>
            </a:r>
            <a:r>
              <a:rPr lang="es-ES" sz="1100" b="1" dirty="0" err="1" smtClean="0">
                <a:solidFill>
                  <a:schemeClr val="bg1"/>
                </a:solidFill>
              </a:rPr>
              <a:t>Firebase</a:t>
            </a:r>
            <a:r>
              <a:rPr lang="es-ES" sz="1100" b="1" dirty="0" smtClean="0">
                <a:solidFill>
                  <a:schemeClr val="bg1"/>
                </a:solidFill>
              </a:rPr>
              <a:t> </a:t>
            </a:r>
            <a:r>
              <a:rPr lang="es-ES" sz="1100" b="1" dirty="0">
                <a:solidFill>
                  <a:schemeClr val="bg1"/>
                </a:solidFill>
              </a:rPr>
              <a:t>Scanner</a:t>
            </a:r>
            <a:r>
              <a:rPr lang="es-ES" sz="1100" dirty="0">
                <a:solidFill>
                  <a:schemeClr val="bg1"/>
                </a:solidFill>
              </a:rPr>
              <a:t> , un script de Python que automatiza la </a:t>
            </a:r>
            <a:r>
              <a:rPr lang="es-ES" sz="1100" dirty="0" smtClean="0">
                <a:solidFill>
                  <a:schemeClr val="bg1"/>
                </a:solidFill>
              </a:rPr>
              <a:t>tarea:</a:t>
            </a:r>
            <a:endParaRPr lang="es-ES" sz="1100" dirty="0">
              <a:solidFill>
                <a:schemeClr val="bg1"/>
              </a:solidFill>
            </a:endParaRP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pic>
        <p:nvPicPr>
          <p:cNvPr id="6" name="Imagen 5"/>
          <p:cNvPicPr>
            <a:picLocks noChangeAspect="1"/>
          </p:cNvPicPr>
          <p:nvPr/>
        </p:nvPicPr>
        <p:blipFill>
          <a:blip r:embed="rId4"/>
          <a:stretch>
            <a:fillRect/>
          </a:stretch>
        </p:blipFill>
        <p:spPr>
          <a:xfrm>
            <a:off x="4114302" y="2680144"/>
            <a:ext cx="3326398" cy="279944"/>
          </a:xfrm>
          <a:prstGeom prst="rect">
            <a:avLst/>
          </a:prstGeom>
        </p:spPr>
      </p:pic>
      <p:pic>
        <p:nvPicPr>
          <p:cNvPr id="8" name="Imagen 7"/>
          <p:cNvPicPr>
            <a:picLocks noChangeAspect="1"/>
          </p:cNvPicPr>
          <p:nvPr/>
        </p:nvPicPr>
        <p:blipFill>
          <a:blip r:embed="rId5"/>
          <a:stretch>
            <a:fillRect/>
          </a:stretch>
        </p:blipFill>
        <p:spPr>
          <a:xfrm>
            <a:off x="191194" y="3612385"/>
            <a:ext cx="4727253" cy="1571019"/>
          </a:xfrm>
          <a:prstGeom prst="rect">
            <a:avLst/>
          </a:prstGeom>
        </p:spPr>
      </p:pic>
      <p:pic>
        <p:nvPicPr>
          <p:cNvPr id="10" name="Imagen 9"/>
          <p:cNvPicPr>
            <a:picLocks noChangeAspect="1"/>
          </p:cNvPicPr>
          <p:nvPr/>
        </p:nvPicPr>
        <p:blipFill>
          <a:blip r:embed="rId6"/>
          <a:stretch>
            <a:fillRect/>
          </a:stretch>
        </p:blipFill>
        <p:spPr>
          <a:xfrm>
            <a:off x="4194735" y="5278753"/>
            <a:ext cx="3150368" cy="1328929"/>
          </a:xfrm>
          <a:prstGeom prst="rect">
            <a:avLst/>
          </a:prstGeom>
        </p:spPr>
      </p:pic>
      <p:pic>
        <p:nvPicPr>
          <p:cNvPr id="12" name="Imagen 11"/>
          <p:cNvPicPr>
            <a:picLocks noChangeAspect="1"/>
          </p:cNvPicPr>
          <p:nvPr/>
        </p:nvPicPr>
        <p:blipFill>
          <a:blip r:embed="rId7"/>
          <a:stretch>
            <a:fillRect/>
          </a:stretch>
        </p:blipFill>
        <p:spPr>
          <a:xfrm>
            <a:off x="7440700" y="4180643"/>
            <a:ext cx="4571864" cy="2436323"/>
          </a:xfrm>
          <a:prstGeom prst="rect">
            <a:avLst/>
          </a:prstGeom>
        </p:spPr>
      </p:pic>
      <p:sp>
        <p:nvSpPr>
          <p:cNvPr id="17" name="Marcador de contenido 4"/>
          <p:cNvSpPr txBox="1">
            <a:spLocks/>
          </p:cNvSpPr>
          <p:nvPr/>
        </p:nvSpPr>
        <p:spPr>
          <a:xfrm>
            <a:off x="175259" y="5303520"/>
            <a:ext cx="740528" cy="3257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err="1" smtClean="0">
                <a:solidFill>
                  <a:schemeClr val="bg1"/>
                </a:solidFill>
              </a:rPr>
              <a:t>Reversing</a:t>
            </a:r>
            <a:endParaRPr lang="es-ES" sz="1100" dirty="0">
              <a:solidFill>
                <a:schemeClr val="bg1"/>
              </a:solidFill>
            </a:endParaRPr>
          </a:p>
        </p:txBody>
      </p:sp>
      <p:sp>
        <p:nvSpPr>
          <p:cNvPr id="18" name="Marcador de contenido 4"/>
          <p:cNvSpPr txBox="1">
            <a:spLocks/>
          </p:cNvSpPr>
          <p:nvPr/>
        </p:nvSpPr>
        <p:spPr>
          <a:xfrm>
            <a:off x="5803193" y="4847467"/>
            <a:ext cx="1005703" cy="456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100" dirty="0" err="1" smtClean="0">
                <a:solidFill>
                  <a:schemeClr val="bg1"/>
                </a:solidFill>
              </a:rPr>
              <a:t>Busqueda</a:t>
            </a:r>
            <a:r>
              <a:rPr lang="es-ES" sz="1100" dirty="0" smtClean="0">
                <a:solidFill>
                  <a:schemeClr val="bg1"/>
                </a:solidFill>
              </a:rPr>
              <a:t> de proyectos</a:t>
            </a:r>
            <a:endParaRPr lang="es-ES" sz="1100" dirty="0">
              <a:solidFill>
                <a:schemeClr val="bg1"/>
              </a:solidFill>
            </a:endParaRPr>
          </a:p>
        </p:txBody>
      </p:sp>
      <p:sp>
        <p:nvSpPr>
          <p:cNvPr id="19" name="Marcador de contenido 4"/>
          <p:cNvSpPr txBox="1">
            <a:spLocks/>
          </p:cNvSpPr>
          <p:nvPr/>
        </p:nvSpPr>
        <p:spPr>
          <a:xfrm>
            <a:off x="11361754" y="3854904"/>
            <a:ext cx="740528" cy="3257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err="1" smtClean="0">
                <a:solidFill>
                  <a:schemeClr val="bg1"/>
                </a:solidFill>
              </a:rPr>
              <a:t>Checks</a:t>
            </a:r>
            <a:endParaRPr lang="es-ES" sz="1100" dirty="0">
              <a:solidFill>
                <a:schemeClr val="bg1"/>
              </a:solidFill>
            </a:endParaRPr>
          </a:p>
        </p:txBody>
      </p:sp>
    </p:spTree>
    <p:extLst>
      <p:ext uri="{BB962C8B-B14F-4D97-AF65-F5344CB8AC3E}">
        <p14:creationId xmlns:p14="http://schemas.microsoft.com/office/powerpoint/2010/main" val="340994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358151" y="3071559"/>
            <a:ext cx="11560232" cy="3433911"/>
          </a:xfrm>
        </p:spPr>
        <p:txBody>
          <a:bodyPr>
            <a:noAutofit/>
          </a:bodyPr>
          <a:lstStyle/>
          <a:p>
            <a:pPr marL="0" indent="0">
              <a:buNone/>
            </a:pPr>
            <a:r>
              <a:rPr lang="es-ES" sz="1100" u="sng" dirty="0">
                <a:solidFill>
                  <a:schemeClr val="bg1"/>
                </a:solidFill>
              </a:rPr>
              <a:t>Almacenamiento interno:</a:t>
            </a:r>
            <a:r>
              <a:rPr lang="es-ES" sz="1100" dirty="0">
                <a:solidFill>
                  <a:schemeClr val="bg1"/>
                </a:solidFill>
              </a:rPr>
              <a:t> Los archivos guardados en el almacenamiento interno están en contenedores de forma predeterminada y no se puede acceder a ellos desde otras aplicaciones en el dispositivo. Cuando el usuario desinstala su aplicación, estos archivos se eliminan. El siguiente código almacenaría de forma persistente datos confidenciales en el almacenamiento interno</a:t>
            </a:r>
            <a:endParaRPr lang="es-ES" sz="1100" dirty="0" smtClean="0">
              <a:solidFill>
                <a:schemeClr val="bg1"/>
              </a:solidFill>
            </a:endParaRPr>
          </a:p>
          <a:p>
            <a:pPr marL="0" indent="0">
              <a:buNone/>
            </a:pPr>
            <a:endParaRPr lang="es-ES" sz="1100" dirty="0" smtClean="0">
              <a:solidFill>
                <a:schemeClr val="bg1"/>
              </a:solidFill>
            </a:endParaRPr>
          </a:p>
          <a:p>
            <a:pPr marL="0" indent="0">
              <a:buNone/>
            </a:pPr>
            <a:endParaRPr lang="es-ES" sz="1100" dirty="0">
              <a:solidFill>
                <a:schemeClr val="bg1"/>
              </a:solidFill>
            </a:endParaRPr>
          </a:p>
          <a:p>
            <a:pPr marL="0" indent="0">
              <a:buNone/>
            </a:pPr>
            <a:endParaRPr lang="es-ES" sz="1100" dirty="0" smtClean="0">
              <a:solidFill>
                <a:schemeClr val="bg1"/>
              </a:solidFill>
            </a:endParaRPr>
          </a:p>
          <a:p>
            <a:pPr marL="0" indent="0">
              <a:buNone/>
            </a:pPr>
            <a:endParaRPr lang="es-ES" sz="1100" dirty="0">
              <a:solidFill>
                <a:schemeClr val="bg1"/>
              </a:solidFill>
            </a:endParaRPr>
          </a:p>
          <a:p>
            <a:pPr marL="0" indent="0">
              <a:buNone/>
            </a:pPr>
            <a:endParaRPr lang="es-ES" sz="1100" dirty="0" smtClean="0">
              <a:solidFill>
                <a:schemeClr val="bg1"/>
              </a:solidFill>
            </a:endParaRPr>
          </a:p>
          <a:p>
            <a:pPr marL="0" indent="0">
              <a:buNone/>
            </a:pPr>
            <a:r>
              <a:rPr lang="es-ES" sz="1100" dirty="0">
                <a:solidFill>
                  <a:schemeClr val="bg1"/>
                </a:solidFill>
              </a:rPr>
              <a:t>Debe verificar el modo de archivo para asegurarse de que solo la aplicación pueda acceder </a:t>
            </a:r>
            <a:r>
              <a:rPr lang="es-ES" sz="1100" dirty="0" smtClean="0">
                <a:solidFill>
                  <a:schemeClr val="bg1"/>
                </a:solidFill>
              </a:rPr>
              <a:t>a dicho </a:t>
            </a:r>
            <a:r>
              <a:rPr lang="es-ES" sz="1100" dirty="0">
                <a:solidFill>
                  <a:schemeClr val="bg1"/>
                </a:solidFill>
              </a:rPr>
              <a:t>archivo. Puede establecer este acceso con </a:t>
            </a:r>
            <a:r>
              <a:rPr lang="es-ES" sz="1100" b="1" dirty="0">
                <a:solidFill>
                  <a:schemeClr val="bg1"/>
                </a:solidFill>
              </a:rPr>
              <a:t>MODE_PRIVATE</a:t>
            </a:r>
            <a:r>
              <a:rPr lang="es-ES" sz="1100" dirty="0">
                <a:solidFill>
                  <a:schemeClr val="bg1"/>
                </a:solidFill>
              </a:rPr>
              <a:t>. Los modos como </a:t>
            </a:r>
            <a:r>
              <a:rPr lang="es-ES" sz="1100" b="1" dirty="0" smtClean="0">
                <a:solidFill>
                  <a:schemeClr val="bg1"/>
                </a:solidFill>
              </a:rPr>
              <a:t>MODE_WORLD_READABLE</a:t>
            </a:r>
            <a:r>
              <a:rPr lang="es-ES" sz="1100" dirty="0" smtClean="0">
                <a:solidFill>
                  <a:schemeClr val="bg1"/>
                </a:solidFill>
              </a:rPr>
              <a:t> (</a:t>
            </a:r>
            <a:r>
              <a:rPr lang="es-ES" sz="1100" dirty="0">
                <a:solidFill>
                  <a:schemeClr val="bg1"/>
                </a:solidFill>
              </a:rPr>
              <a:t>en desuso) y </a:t>
            </a:r>
            <a:r>
              <a:rPr lang="es-ES" sz="1100" b="1" dirty="0" smtClean="0">
                <a:solidFill>
                  <a:schemeClr val="bg1"/>
                </a:solidFill>
              </a:rPr>
              <a:t>MODE_WORLD_WRITEABLE</a:t>
            </a:r>
            <a:r>
              <a:rPr lang="es-ES" sz="1100" dirty="0" smtClean="0">
                <a:solidFill>
                  <a:schemeClr val="bg1"/>
                </a:solidFill>
              </a:rPr>
              <a:t> (</a:t>
            </a:r>
            <a:r>
              <a:rPr lang="es-ES" sz="1100" dirty="0">
                <a:solidFill>
                  <a:schemeClr val="bg1"/>
                </a:solidFill>
              </a:rPr>
              <a:t>en desuso) pueden suponer un riesgo de seguridad</a:t>
            </a:r>
            <a:r>
              <a:rPr lang="es-ES" sz="1100" dirty="0" smtClean="0">
                <a:solidFill>
                  <a:schemeClr val="bg1"/>
                </a:solidFill>
              </a:rPr>
              <a:t>.</a:t>
            </a:r>
            <a:endParaRPr lang="es-ES" sz="1100" dirty="0">
              <a:solidFill>
                <a:schemeClr val="bg1"/>
              </a:solidFill>
            </a:endParaRPr>
          </a:p>
          <a:p>
            <a:pPr marL="0" indent="0">
              <a:buNone/>
            </a:pPr>
            <a:r>
              <a:rPr lang="es-ES" sz="1100" dirty="0">
                <a:solidFill>
                  <a:schemeClr val="bg1"/>
                </a:solidFill>
              </a:rPr>
              <a:t>Busque la clase </a:t>
            </a:r>
            <a:r>
              <a:rPr lang="es-ES" sz="1100" b="1" dirty="0" err="1">
                <a:solidFill>
                  <a:schemeClr val="bg1"/>
                </a:solidFill>
              </a:rPr>
              <a:t>FileInputStreampara</a:t>
            </a:r>
            <a:r>
              <a:rPr lang="es-ES" sz="1100" dirty="0">
                <a:solidFill>
                  <a:schemeClr val="bg1"/>
                </a:solidFill>
              </a:rPr>
              <a:t> averiguar qué archivos se abren y se leen dentro de la aplicación</a:t>
            </a:r>
            <a:r>
              <a:rPr lang="es-ES" sz="1100" dirty="0" smtClean="0">
                <a:solidFill>
                  <a:schemeClr val="bg1"/>
                </a:solidFill>
              </a:rPr>
              <a:t>.</a:t>
            </a:r>
          </a:p>
          <a:p>
            <a:pPr marL="0" indent="0">
              <a:buNone/>
            </a:pPr>
            <a:endParaRPr lang="es-ES" sz="1100" u="sng" dirty="0" smtClean="0">
              <a:solidFill>
                <a:schemeClr val="bg1"/>
              </a:solidFill>
            </a:endParaRPr>
          </a:p>
          <a:p>
            <a:pPr marL="0" indent="0">
              <a:buNone/>
            </a:pPr>
            <a:r>
              <a:rPr lang="es-ES" sz="1100" u="sng" dirty="0" smtClean="0">
                <a:solidFill>
                  <a:schemeClr val="bg1"/>
                </a:solidFill>
              </a:rPr>
              <a:t>Almacenamiento </a:t>
            </a:r>
            <a:r>
              <a:rPr lang="es-ES" sz="1100" u="sng" dirty="0">
                <a:solidFill>
                  <a:schemeClr val="bg1"/>
                </a:solidFill>
              </a:rPr>
              <a:t>externo:</a:t>
            </a:r>
            <a:r>
              <a:rPr lang="es-ES" sz="1100" dirty="0">
                <a:solidFill>
                  <a:schemeClr val="bg1"/>
                </a:solidFill>
              </a:rPr>
              <a:t> Los archivos guardados en un almacenamiento externo son legibles en todo el mundo. El usuario puede modificarlos cuando el almacenamiento masivo USB está </a:t>
            </a:r>
            <a:r>
              <a:rPr lang="es-ES" sz="1100" dirty="0" smtClean="0">
                <a:solidFill>
                  <a:schemeClr val="bg1"/>
                </a:solidFill>
              </a:rPr>
              <a:t>habilitado. Señalar </a:t>
            </a:r>
            <a:r>
              <a:rPr lang="es-ES" sz="1100" dirty="0">
                <a:solidFill>
                  <a:schemeClr val="bg1"/>
                </a:solidFill>
              </a:rPr>
              <a:t>que el almacenamiento externo puede ser utilizado por un atacante para permitir el control arbitrario de la </a:t>
            </a:r>
            <a:r>
              <a:rPr lang="es-ES" sz="1100" dirty="0" smtClean="0">
                <a:solidFill>
                  <a:schemeClr val="bg1"/>
                </a:solidFill>
              </a:rPr>
              <a:t>aplicación en algunos casos. </a:t>
            </a:r>
          </a:p>
          <a:p>
            <a:pPr marL="0" indent="0">
              <a:buNone/>
            </a:pPr>
            <a:r>
              <a:rPr lang="es-ES" sz="1100" b="1" dirty="0" err="1" smtClean="0">
                <a:solidFill>
                  <a:schemeClr val="bg1"/>
                </a:solidFill>
              </a:rPr>
              <a:t>Man</a:t>
            </a:r>
            <a:r>
              <a:rPr lang="es-ES" sz="1100" b="1" dirty="0" smtClean="0">
                <a:solidFill>
                  <a:schemeClr val="bg1"/>
                </a:solidFill>
              </a:rPr>
              <a:t>-in-</a:t>
            </a:r>
            <a:r>
              <a:rPr lang="es-ES" sz="1100" b="1" dirty="0" err="1" smtClean="0">
                <a:solidFill>
                  <a:schemeClr val="bg1"/>
                </a:solidFill>
              </a:rPr>
              <a:t>the</a:t>
            </a:r>
            <a:r>
              <a:rPr lang="es-ES" sz="1100" b="1" dirty="0" smtClean="0">
                <a:solidFill>
                  <a:schemeClr val="bg1"/>
                </a:solidFill>
              </a:rPr>
              <a:t>-Disk </a:t>
            </a:r>
            <a:r>
              <a:rPr lang="es-ES" sz="1100" b="1" dirty="0" err="1" smtClean="0">
                <a:solidFill>
                  <a:schemeClr val="bg1"/>
                </a:solidFill>
              </a:rPr>
              <a:t>Attack</a:t>
            </a:r>
            <a:r>
              <a:rPr lang="es-ES" sz="1100" b="1" dirty="0" smtClean="0">
                <a:solidFill>
                  <a:schemeClr val="bg1"/>
                </a:solidFill>
              </a:rPr>
              <a:t> </a:t>
            </a:r>
            <a:r>
              <a:rPr lang="es-ES" sz="1100" dirty="0">
                <a:hlinkClick r:id="rId3"/>
              </a:rPr>
              <a:t>https://blog.checkpoint.com/2018/08/12/man-in-the-disk-a-new-attack-surface-for-android-apps</a:t>
            </a:r>
            <a:r>
              <a:rPr lang="es-ES" sz="1100" dirty="0" smtClean="0">
                <a:hlinkClick r:id="rId3"/>
              </a:rPr>
              <a:t>/</a:t>
            </a:r>
            <a:endParaRPr lang="es-ES" sz="1100" dirty="0" smtClean="0">
              <a:solidFill>
                <a:schemeClr val="bg1"/>
              </a:solidFill>
            </a:endParaRP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pic>
        <p:nvPicPr>
          <p:cNvPr id="13" name="Imagen 12"/>
          <p:cNvPicPr>
            <a:picLocks noChangeAspect="1"/>
          </p:cNvPicPr>
          <p:nvPr/>
        </p:nvPicPr>
        <p:blipFill>
          <a:blip r:embed="rId4"/>
          <a:stretch>
            <a:fillRect/>
          </a:stretch>
        </p:blipFill>
        <p:spPr>
          <a:xfrm>
            <a:off x="10787179" y="631870"/>
            <a:ext cx="1225385" cy="973259"/>
          </a:xfrm>
          <a:prstGeom prst="rect">
            <a:avLst/>
          </a:prstGeom>
        </p:spPr>
      </p:pic>
      <p:pic>
        <p:nvPicPr>
          <p:cNvPr id="2" name="Imagen 1"/>
          <p:cNvPicPr>
            <a:picLocks noChangeAspect="1"/>
          </p:cNvPicPr>
          <p:nvPr/>
        </p:nvPicPr>
        <p:blipFill>
          <a:blip r:embed="rId5"/>
          <a:stretch>
            <a:fillRect/>
          </a:stretch>
        </p:blipFill>
        <p:spPr>
          <a:xfrm>
            <a:off x="3140000" y="1505377"/>
            <a:ext cx="5911997" cy="890672"/>
          </a:xfrm>
          <a:prstGeom prst="rect">
            <a:avLst/>
          </a:prstGeom>
        </p:spPr>
      </p:pic>
      <p:sp>
        <p:nvSpPr>
          <p:cNvPr id="14" name="Marcador de contenido 4"/>
          <p:cNvSpPr txBox="1">
            <a:spLocks/>
          </p:cNvSpPr>
          <p:nvPr/>
        </p:nvSpPr>
        <p:spPr>
          <a:xfrm>
            <a:off x="358151" y="940716"/>
            <a:ext cx="10249592" cy="20199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1100" b="1" dirty="0" smtClean="0">
                <a:solidFill>
                  <a:schemeClr val="bg1"/>
                </a:solidFill>
              </a:rPr>
              <a:t>1 - Prueba de almacenamiento local para datos sensibles:</a:t>
            </a:r>
          </a:p>
          <a:p>
            <a:pPr marL="0" indent="0">
              <a:buFont typeface="Arial" panose="020B0604020202020204" pitchFamily="34" charset="0"/>
              <a:buNone/>
            </a:pPr>
            <a:r>
              <a:rPr lang="es-ES" sz="1100" u="sng" dirty="0" err="1" smtClean="0">
                <a:solidFill>
                  <a:schemeClr val="bg1"/>
                </a:solidFill>
              </a:rPr>
              <a:t>Realm</a:t>
            </a:r>
            <a:r>
              <a:rPr lang="es-ES" sz="1100" u="sng" dirty="0" smtClean="0">
                <a:solidFill>
                  <a:schemeClr val="bg1"/>
                </a:solidFill>
              </a:rPr>
              <a:t> </a:t>
            </a:r>
            <a:r>
              <a:rPr lang="es-ES" sz="1100" u="sng" dirty="0" err="1" smtClean="0">
                <a:solidFill>
                  <a:schemeClr val="bg1"/>
                </a:solidFill>
              </a:rPr>
              <a:t>Databases</a:t>
            </a:r>
            <a:r>
              <a:rPr lang="es-ES" sz="1100" u="sng" dirty="0" smtClean="0">
                <a:solidFill>
                  <a:schemeClr val="bg1"/>
                </a:solidFill>
              </a:rPr>
              <a:t>:</a:t>
            </a:r>
            <a:r>
              <a:rPr lang="es-ES" sz="1100" dirty="0" smtClean="0">
                <a:solidFill>
                  <a:schemeClr val="bg1"/>
                </a:solidFill>
              </a:rPr>
              <a:t> La base de datos </a:t>
            </a:r>
            <a:r>
              <a:rPr lang="es-ES" sz="1100" dirty="0" err="1" smtClean="0">
                <a:solidFill>
                  <a:schemeClr val="bg1"/>
                </a:solidFill>
              </a:rPr>
              <a:t>Realm</a:t>
            </a:r>
            <a:r>
              <a:rPr lang="es-ES" sz="1100" dirty="0" smtClean="0">
                <a:solidFill>
                  <a:schemeClr val="bg1"/>
                </a:solidFill>
              </a:rPr>
              <a:t> para Java es cada vez más popular, la base de datos y su contenido se pueden cifrar con una clave almacenada en el archivo de configuración.</a:t>
            </a:r>
          </a:p>
          <a:p>
            <a:pPr marL="0" indent="0">
              <a:buFont typeface="Arial" panose="020B0604020202020204" pitchFamily="34" charset="0"/>
              <a:buNone/>
            </a:pPr>
            <a:endParaRPr lang="es-ES" sz="1100" dirty="0" smtClean="0">
              <a:solidFill>
                <a:schemeClr val="bg1"/>
              </a:solidFill>
            </a:endParaRPr>
          </a:p>
          <a:p>
            <a:pPr marL="0" indent="0">
              <a:buFont typeface="Arial" panose="020B0604020202020204" pitchFamily="34" charset="0"/>
              <a:buNone/>
            </a:pPr>
            <a:endParaRPr lang="es-ES" sz="1100" dirty="0" smtClean="0">
              <a:solidFill>
                <a:schemeClr val="bg1"/>
              </a:solidFill>
            </a:endParaRPr>
          </a:p>
          <a:p>
            <a:pPr marL="0" indent="0">
              <a:buFont typeface="Arial" panose="020B0604020202020204" pitchFamily="34" charset="0"/>
              <a:buNone/>
            </a:pPr>
            <a:endParaRPr lang="es-ES" sz="1100" dirty="0" smtClean="0">
              <a:solidFill>
                <a:schemeClr val="bg1"/>
              </a:solidFill>
            </a:endParaRPr>
          </a:p>
          <a:p>
            <a:pPr marL="0" indent="0">
              <a:buFont typeface="Arial" panose="020B0604020202020204" pitchFamily="34" charset="0"/>
              <a:buNone/>
            </a:pPr>
            <a:r>
              <a:rPr lang="es-ES" sz="1100" dirty="0" smtClean="0">
                <a:solidFill>
                  <a:schemeClr val="bg1"/>
                </a:solidFill>
              </a:rPr>
              <a:t>Si la base de datos está cifrada, determine si la clave está codificada en la fuente o en los recursos y si está almacenada sin protección en preferencias compartidas o en otra ubicación. </a:t>
            </a:r>
            <a:r>
              <a:rPr lang="es-ES" sz="1100" u="sng" dirty="0" smtClean="0">
                <a:solidFill>
                  <a:schemeClr val="bg1"/>
                </a:solidFill>
              </a:rPr>
              <a:t>Si la base de datos no está cifrada, es posible obtener los datos</a:t>
            </a:r>
            <a:r>
              <a:rPr lang="es-ES" sz="1100" dirty="0" smtClean="0">
                <a:solidFill>
                  <a:schemeClr val="bg1"/>
                </a:solidFill>
              </a:rPr>
              <a:t>. </a:t>
            </a:r>
            <a:endParaRPr lang="es-ES" sz="1100" dirty="0">
              <a:solidFill>
                <a:schemeClr val="bg1"/>
              </a:solidFill>
            </a:endParaRPr>
          </a:p>
        </p:txBody>
      </p:sp>
      <p:pic>
        <p:nvPicPr>
          <p:cNvPr id="3" name="Imagen 2"/>
          <p:cNvPicPr>
            <a:picLocks noChangeAspect="1"/>
          </p:cNvPicPr>
          <p:nvPr/>
        </p:nvPicPr>
        <p:blipFill>
          <a:blip r:embed="rId6"/>
          <a:stretch>
            <a:fillRect/>
          </a:stretch>
        </p:blipFill>
        <p:spPr>
          <a:xfrm>
            <a:off x="4646263" y="3470565"/>
            <a:ext cx="2899469" cy="1368016"/>
          </a:xfrm>
          <a:prstGeom prst="rect">
            <a:avLst/>
          </a:prstGeom>
        </p:spPr>
      </p:pic>
    </p:spTree>
    <p:extLst>
      <p:ext uri="{BB962C8B-B14F-4D97-AF65-F5344CB8AC3E}">
        <p14:creationId xmlns:p14="http://schemas.microsoft.com/office/powerpoint/2010/main" val="31818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a:noFill/>
          <a:ln>
            <a:solidFill>
              <a:srgbClr val="FF0000"/>
            </a:solidFill>
          </a:ln>
        </p:spPr>
      </p:pic>
      <p:sp>
        <p:nvSpPr>
          <p:cNvPr id="3" name="Subtítulo 2"/>
          <p:cNvSpPr>
            <a:spLocks noGrp="1"/>
          </p:cNvSpPr>
          <p:nvPr>
            <p:ph type="subTitle" idx="1"/>
          </p:nvPr>
        </p:nvSpPr>
        <p:spPr>
          <a:xfrm>
            <a:off x="1524000" y="814648"/>
            <a:ext cx="9144000" cy="4002578"/>
          </a:xfrm>
        </p:spPr>
        <p:txBody>
          <a:bodyPr/>
          <a:lstStyle/>
          <a:p>
            <a:r>
              <a:rPr lang="es-ES" b="1" u="sng" dirty="0" smtClean="0">
                <a:solidFill>
                  <a:schemeClr val="bg1"/>
                </a:solidFill>
              </a:rPr>
              <a:t>INDICE:</a:t>
            </a:r>
          </a:p>
          <a:p>
            <a:endParaRPr lang="es-ES" dirty="0" smtClean="0">
              <a:solidFill>
                <a:schemeClr val="bg1"/>
              </a:solidFill>
            </a:endParaRPr>
          </a:p>
          <a:p>
            <a:r>
              <a:rPr lang="es-ES" dirty="0" smtClean="0">
                <a:solidFill>
                  <a:schemeClr val="bg1"/>
                </a:solidFill>
              </a:rPr>
              <a:t>WHOAMI (modo </a:t>
            </a:r>
            <a:r>
              <a:rPr lang="es-ES" dirty="0" err="1" smtClean="0">
                <a:solidFill>
                  <a:schemeClr val="bg1"/>
                </a:solidFill>
              </a:rPr>
              <a:t>live</a:t>
            </a:r>
            <a:r>
              <a:rPr lang="es-ES" dirty="0" smtClean="0">
                <a:solidFill>
                  <a:schemeClr val="bg1"/>
                </a:solidFill>
              </a:rPr>
              <a:t> 1ms)</a:t>
            </a:r>
          </a:p>
          <a:p>
            <a:r>
              <a:rPr lang="es-ES" dirty="0" smtClean="0">
                <a:solidFill>
                  <a:schemeClr val="bg1"/>
                </a:solidFill>
              </a:rPr>
              <a:t>ESTRUCTURA DE UNA AUDITORÍA (SEGÚN YO) </a:t>
            </a:r>
          </a:p>
          <a:p>
            <a:r>
              <a:rPr lang="es-ES" dirty="0" smtClean="0">
                <a:solidFill>
                  <a:schemeClr val="bg1"/>
                </a:solidFill>
              </a:rPr>
              <a:t>REVERSING </a:t>
            </a:r>
          </a:p>
          <a:p>
            <a:r>
              <a:rPr lang="es-ES" dirty="0" smtClean="0">
                <a:solidFill>
                  <a:schemeClr val="bg1"/>
                </a:solidFill>
              </a:rPr>
              <a:t>ANÁLISIS ESTÁTICO</a:t>
            </a:r>
          </a:p>
          <a:p>
            <a:r>
              <a:rPr lang="es-ES" dirty="0" smtClean="0">
                <a:solidFill>
                  <a:schemeClr val="bg1"/>
                </a:solidFill>
              </a:rPr>
              <a:t>ANÁLISIS DINÁMICO</a:t>
            </a:r>
          </a:p>
          <a:p>
            <a:r>
              <a:rPr lang="es-ES" dirty="0" smtClean="0">
                <a:solidFill>
                  <a:schemeClr val="bg1"/>
                </a:solidFill>
              </a:rPr>
              <a:t>INFORME</a:t>
            </a:r>
            <a:endParaRPr lang="es-ES" dirty="0">
              <a:solidFill>
                <a:schemeClr val="bg1"/>
              </a:solidFill>
            </a:endParaRPr>
          </a:p>
        </p:txBody>
      </p:sp>
      <p:sp>
        <p:nvSpPr>
          <p:cNvPr id="10" name="Rectángulo 9"/>
          <p:cNvSpPr/>
          <p:nvPr/>
        </p:nvSpPr>
        <p:spPr>
          <a:xfrm>
            <a:off x="4804756" y="3507971"/>
            <a:ext cx="2593571" cy="4738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dirty="0"/>
          </a:p>
        </p:txBody>
      </p:sp>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184911" y="3524051"/>
            <a:ext cx="457745" cy="457745"/>
          </a:xfrm>
          <a:prstGeom prst="rect">
            <a:avLst/>
          </a:prstGeom>
        </p:spPr>
      </p:pic>
      <p:sp>
        <p:nvSpPr>
          <p:cNvPr id="12" name="Subtítulo 2"/>
          <p:cNvSpPr txBox="1">
            <a:spLocks/>
          </p:cNvSpPr>
          <p:nvPr/>
        </p:nvSpPr>
        <p:spPr>
          <a:xfrm>
            <a:off x="405938" y="4817226"/>
            <a:ext cx="11380123" cy="1870363"/>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ES" sz="2200" dirty="0" smtClean="0">
                <a:solidFill>
                  <a:schemeClr val="bg1"/>
                </a:solidFill>
              </a:rPr>
              <a:t>En esta etapa se llevará a cabo una revisión del código fuente de la aplicación, esto puede realizarse de dos formas diferentes:</a:t>
            </a:r>
          </a:p>
          <a:p>
            <a:pPr algn="l"/>
            <a:endParaRPr lang="es-ES" sz="2200" dirty="0" smtClean="0">
              <a:solidFill>
                <a:schemeClr val="bg1"/>
              </a:solidFill>
            </a:endParaRPr>
          </a:p>
          <a:p>
            <a:pPr algn="l"/>
            <a:r>
              <a:rPr lang="es-ES" sz="2200" dirty="0" smtClean="0">
                <a:solidFill>
                  <a:schemeClr val="bg1"/>
                </a:solidFill>
              </a:rPr>
              <a:t>	1 . Obteniendo el código fuente proporcionado por el equipo de desarrollo de la aplicación. En caso de ser de código abierto, se accedería a su repositorio público.</a:t>
            </a:r>
          </a:p>
          <a:p>
            <a:pPr algn="l"/>
            <a:endParaRPr lang="es-ES" sz="2200" dirty="0" smtClean="0">
              <a:solidFill>
                <a:schemeClr val="bg1"/>
              </a:solidFill>
            </a:endParaRPr>
          </a:p>
          <a:p>
            <a:pPr algn="l"/>
            <a:r>
              <a:rPr lang="es-ES" sz="2200" dirty="0" smtClean="0">
                <a:solidFill>
                  <a:schemeClr val="bg1"/>
                </a:solidFill>
              </a:rPr>
              <a:t>	2. Utilizando ingeniería inversa, de forma que se obtiene el código de la aplicación utilizando de-compiladores y herramientas de manipulación a bajo nivel.</a:t>
            </a:r>
          </a:p>
          <a:p>
            <a:pPr algn="l"/>
            <a:endParaRPr lang="es-ES" sz="2200" dirty="0" smtClean="0">
              <a:solidFill>
                <a:schemeClr val="bg1"/>
              </a:solidFill>
            </a:endParaRPr>
          </a:p>
          <a:p>
            <a:pPr algn="l"/>
            <a:endParaRPr lang="es-ES" sz="2200" dirty="0" smtClean="0">
              <a:solidFill>
                <a:schemeClr val="bg1"/>
              </a:solidFill>
            </a:endParaRPr>
          </a:p>
          <a:p>
            <a:pPr algn="l"/>
            <a:r>
              <a:rPr lang="es-ES" sz="2200" dirty="0" smtClean="0">
                <a:solidFill>
                  <a:schemeClr val="bg1"/>
                </a:solidFill>
              </a:rPr>
              <a:t>Desde el punto de la seguridad los mejores resultados de una auditoría de aplicaciones se suceden cuando se tiene pleno acceso al código fuente de la aplicación, y se dispone de un entorno de pruebas para la ocasión.</a:t>
            </a:r>
            <a:endParaRPr lang="es-ES" sz="2200" dirty="0">
              <a:solidFill>
                <a:schemeClr val="bg1"/>
              </a:solidFill>
            </a:endParaRPr>
          </a:p>
          <a:p>
            <a:endParaRPr lang="es-ES" dirty="0">
              <a:solidFill>
                <a:schemeClr val="bg1"/>
              </a:solidFill>
            </a:endParaRPr>
          </a:p>
        </p:txBody>
      </p:sp>
      <p:pic>
        <p:nvPicPr>
          <p:cNvPr id="2" name="Imagen 1"/>
          <p:cNvPicPr>
            <a:picLocks noChangeAspect="1"/>
          </p:cNvPicPr>
          <p:nvPr/>
        </p:nvPicPr>
        <p:blipFill>
          <a:blip r:embed="rId4"/>
          <a:stretch>
            <a:fillRect/>
          </a:stretch>
        </p:blipFill>
        <p:spPr>
          <a:xfrm>
            <a:off x="865059" y="5668929"/>
            <a:ext cx="331438" cy="342067"/>
          </a:xfrm>
          <a:prstGeom prst="rect">
            <a:avLst/>
          </a:prstGeom>
        </p:spPr>
      </p:pic>
      <p:pic>
        <p:nvPicPr>
          <p:cNvPr id="5" name="Imagen 4"/>
          <p:cNvPicPr>
            <a:picLocks noChangeAspect="1"/>
          </p:cNvPicPr>
          <p:nvPr/>
        </p:nvPicPr>
        <p:blipFill>
          <a:blip r:embed="rId5"/>
          <a:stretch>
            <a:fillRect/>
          </a:stretch>
        </p:blipFill>
        <p:spPr>
          <a:xfrm>
            <a:off x="865059" y="5192270"/>
            <a:ext cx="331438" cy="350995"/>
          </a:xfrm>
          <a:prstGeom prst="rect">
            <a:avLst/>
          </a:prstGeom>
        </p:spPr>
      </p:pic>
    </p:spTree>
    <p:extLst>
      <p:ext uri="{BB962C8B-B14F-4D97-AF65-F5344CB8AC3E}">
        <p14:creationId xmlns:p14="http://schemas.microsoft.com/office/powerpoint/2010/main" val="3526562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sp>
        <p:nvSpPr>
          <p:cNvPr id="14" name="Marcador de contenido 4"/>
          <p:cNvSpPr txBox="1">
            <a:spLocks/>
          </p:cNvSpPr>
          <p:nvPr/>
        </p:nvSpPr>
        <p:spPr>
          <a:xfrm>
            <a:off x="343593" y="872834"/>
            <a:ext cx="11668971" cy="34996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b="1" dirty="0">
                <a:solidFill>
                  <a:schemeClr val="bg1"/>
                </a:solidFill>
              </a:rPr>
              <a:t>1 - Prueba de almacenamiento local para datos sensibles</a:t>
            </a:r>
            <a:r>
              <a:rPr lang="es-ES" sz="1100" b="1" dirty="0" smtClean="0">
                <a:solidFill>
                  <a:schemeClr val="bg1"/>
                </a:solidFill>
              </a:rPr>
              <a:t>:		                </a:t>
            </a:r>
            <a:r>
              <a:rPr lang="es-ES" sz="1100" b="1" u="sng" dirty="0" smtClean="0">
                <a:solidFill>
                  <a:schemeClr val="bg1"/>
                </a:solidFill>
              </a:rPr>
              <a:t>RESUMEN - CHECKS</a:t>
            </a:r>
            <a:endParaRPr lang="es-ES" sz="1100" dirty="0" smtClean="0">
              <a:solidFill>
                <a:schemeClr val="bg1"/>
              </a:solidFill>
            </a:endParaRPr>
          </a:p>
          <a:p>
            <a:pPr>
              <a:buFontTx/>
              <a:buChar char="-"/>
            </a:pPr>
            <a:r>
              <a:rPr lang="es-ES" sz="1100" dirty="0" smtClean="0">
                <a:solidFill>
                  <a:schemeClr val="bg1"/>
                </a:solidFill>
              </a:rPr>
              <a:t>Verifique </a:t>
            </a:r>
            <a:r>
              <a:rPr lang="es-ES" sz="1100" b="1" dirty="0" smtClean="0">
                <a:solidFill>
                  <a:schemeClr val="bg1"/>
                </a:solidFill>
              </a:rPr>
              <a:t>AndroidManifest.xml</a:t>
            </a:r>
          </a:p>
          <a:p>
            <a:pPr marL="0" indent="0">
              <a:buNone/>
            </a:pPr>
            <a:r>
              <a:rPr lang="es-ES" sz="1100" dirty="0">
                <a:solidFill>
                  <a:schemeClr val="bg1"/>
                </a:solidFill>
              </a:rPr>
              <a:t> </a:t>
            </a:r>
            <a:r>
              <a:rPr lang="es-ES" sz="1100" dirty="0" smtClean="0">
                <a:solidFill>
                  <a:schemeClr val="bg1"/>
                </a:solidFill>
              </a:rPr>
              <a:t>Los </a:t>
            </a:r>
            <a:r>
              <a:rPr lang="es-ES" sz="1100" dirty="0">
                <a:solidFill>
                  <a:schemeClr val="bg1"/>
                </a:solidFill>
              </a:rPr>
              <a:t>permisos de almacenamiento externo de </a:t>
            </a:r>
            <a:r>
              <a:rPr lang="es-ES" sz="1100" dirty="0" smtClean="0">
                <a:solidFill>
                  <a:schemeClr val="bg1"/>
                </a:solidFill>
              </a:rPr>
              <a:t>lectura/escritura</a:t>
            </a:r>
            <a:r>
              <a:rPr lang="es-ES" sz="1100" dirty="0">
                <a:solidFill>
                  <a:schemeClr val="bg1"/>
                </a:solidFill>
              </a:rPr>
              <a:t>, por </a:t>
            </a:r>
            <a:r>
              <a:rPr lang="es-ES" sz="1100" dirty="0" smtClean="0">
                <a:solidFill>
                  <a:schemeClr val="bg1"/>
                </a:solidFill>
              </a:rPr>
              <a:t>ejemplo:</a:t>
            </a:r>
          </a:p>
          <a:p>
            <a:pPr marL="0" indent="0">
              <a:buNone/>
            </a:pPr>
            <a:r>
              <a:rPr lang="es-ES" sz="1100" dirty="0">
                <a:solidFill>
                  <a:schemeClr val="bg1"/>
                </a:solidFill>
              </a:rPr>
              <a:t>	</a:t>
            </a:r>
            <a:r>
              <a:rPr lang="es-ES" sz="1100" dirty="0" smtClean="0">
                <a:solidFill>
                  <a:schemeClr val="bg1"/>
                </a:solidFill>
              </a:rPr>
              <a:t>	 </a:t>
            </a:r>
            <a:r>
              <a:rPr lang="es-ES" sz="1100" dirty="0">
                <a:solidFill>
                  <a:schemeClr val="bg1"/>
                </a:solidFill>
              </a:rPr>
              <a:t>uses-</a:t>
            </a:r>
            <a:r>
              <a:rPr lang="es-ES" sz="1100" dirty="0" err="1">
                <a:solidFill>
                  <a:schemeClr val="bg1"/>
                </a:solidFill>
              </a:rPr>
              <a:t>permission</a:t>
            </a:r>
            <a:r>
              <a:rPr lang="es-ES" sz="1100" dirty="0">
                <a:solidFill>
                  <a:schemeClr val="bg1"/>
                </a:solidFill>
              </a:rPr>
              <a:t> </a:t>
            </a:r>
            <a:r>
              <a:rPr lang="es-ES" sz="1100" dirty="0" err="1">
                <a:solidFill>
                  <a:schemeClr val="bg1"/>
                </a:solidFill>
              </a:rPr>
              <a:t>android:name</a:t>
            </a:r>
            <a:r>
              <a:rPr lang="es-ES" sz="1100" dirty="0">
                <a:solidFill>
                  <a:schemeClr val="bg1"/>
                </a:solidFill>
              </a:rPr>
              <a:t>="</a:t>
            </a:r>
            <a:r>
              <a:rPr lang="es-ES" sz="1100" dirty="0" err="1">
                <a:solidFill>
                  <a:schemeClr val="bg1"/>
                </a:solidFill>
              </a:rPr>
              <a:t>android.permission.WRITE_EXTERNAL_STORAGE</a:t>
            </a:r>
            <a:r>
              <a:rPr lang="es-ES" sz="1100" dirty="0" smtClean="0">
                <a:solidFill>
                  <a:schemeClr val="bg1"/>
                </a:solidFill>
              </a:rPr>
              <a:t>",.</a:t>
            </a:r>
          </a:p>
          <a:p>
            <a:pPr marL="0" indent="0">
              <a:buNone/>
            </a:pPr>
            <a:r>
              <a:rPr lang="es-ES" sz="1100" dirty="0" smtClean="0">
                <a:solidFill>
                  <a:schemeClr val="bg1"/>
                </a:solidFill>
              </a:rPr>
              <a:t>- Compruebe </a:t>
            </a:r>
            <a:r>
              <a:rPr lang="es-ES" sz="1100" dirty="0">
                <a:solidFill>
                  <a:schemeClr val="bg1"/>
                </a:solidFill>
              </a:rPr>
              <a:t>el código fuente para las palabras clave y las llamadas a la API que se utilizan para almacenar datos:</a:t>
            </a:r>
          </a:p>
          <a:p>
            <a:pPr marL="0" indent="0">
              <a:buNone/>
            </a:pPr>
            <a:r>
              <a:rPr lang="es-ES" sz="1100" dirty="0" smtClean="0">
                <a:solidFill>
                  <a:schemeClr val="bg1"/>
                </a:solidFill>
              </a:rPr>
              <a:t>             Permisos </a:t>
            </a:r>
            <a:r>
              <a:rPr lang="es-ES" sz="1100" dirty="0">
                <a:solidFill>
                  <a:schemeClr val="bg1"/>
                </a:solidFill>
              </a:rPr>
              <a:t>de </a:t>
            </a:r>
            <a:r>
              <a:rPr lang="es-ES" sz="1100" dirty="0" smtClean="0">
                <a:solidFill>
                  <a:schemeClr val="bg1"/>
                </a:solidFill>
              </a:rPr>
              <a:t>archivos, como:</a:t>
            </a:r>
            <a:endParaRPr lang="es-ES" sz="1100" dirty="0">
              <a:solidFill>
                <a:schemeClr val="bg1"/>
              </a:solidFill>
            </a:endParaRPr>
          </a:p>
          <a:p>
            <a:pPr marL="0" indent="0">
              <a:buNone/>
            </a:pPr>
            <a:r>
              <a:rPr lang="es-ES" sz="1100" dirty="0" smtClean="0">
                <a:solidFill>
                  <a:schemeClr val="bg1"/>
                </a:solidFill>
              </a:rPr>
              <a:t>	</a:t>
            </a:r>
            <a:r>
              <a:rPr lang="es-ES" sz="1100" b="1" dirty="0" smtClean="0">
                <a:solidFill>
                  <a:schemeClr val="bg1"/>
                </a:solidFill>
              </a:rPr>
              <a:t>MODE_WORLD_READABLE</a:t>
            </a:r>
            <a:r>
              <a:rPr lang="es-ES" sz="1100" dirty="0" smtClean="0">
                <a:solidFill>
                  <a:schemeClr val="bg1"/>
                </a:solidFill>
              </a:rPr>
              <a:t> o </a:t>
            </a:r>
            <a:r>
              <a:rPr lang="es-ES" sz="1100" b="1" dirty="0">
                <a:solidFill>
                  <a:schemeClr val="bg1"/>
                </a:solidFill>
              </a:rPr>
              <a:t>MODE_WORLD_WRITABLE</a:t>
            </a:r>
            <a:r>
              <a:rPr lang="es-ES" sz="1100" dirty="0">
                <a:solidFill>
                  <a:schemeClr val="bg1"/>
                </a:solidFill>
              </a:rPr>
              <a:t>: </a:t>
            </a:r>
            <a:r>
              <a:rPr lang="es-ES" sz="1100" dirty="0" smtClean="0">
                <a:solidFill>
                  <a:schemeClr val="bg1"/>
                </a:solidFill>
              </a:rPr>
              <a:t>Evitar su uso</a:t>
            </a:r>
            <a:r>
              <a:rPr lang="es-ES" sz="1100" b="1" dirty="0" smtClean="0">
                <a:solidFill>
                  <a:schemeClr val="bg1"/>
                </a:solidFill>
              </a:rPr>
              <a:t> </a:t>
            </a:r>
            <a:r>
              <a:rPr lang="es-ES" sz="1100" dirty="0" smtClean="0">
                <a:solidFill>
                  <a:schemeClr val="bg1"/>
                </a:solidFill>
              </a:rPr>
              <a:t>para </a:t>
            </a:r>
            <a:r>
              <a:rPr lang="es-ES" sz="1100" dirty="0">
                <a:solidFill>
                  <a:schemeClr val="bg1"/>
                </a:solidFill>
              </a:rPr>
              <a:t>los archivos porque </a:t>
            </a:r>
            <a:r>
              <a:rPr lang="es-ES" sz="1100" dirty="0" smtClean="0">
                <a:solidFill>
                  <a:schemeClr val="bg1"/>
                </a:solidFill>
              </a:rPr>
              <a:t>cualquier </a:t>
            </a:r>
            <a:r>
              <a:rPr lang="es-ES" sz="1100" dirty="0">
                <a:solidFill>
                  <a:schemeClr val="bg1"/>
                </a:solidFill>
              </a:rPr>
              <a:t>aplicación podrá leer o escribir en </a:t>
            </a:r>
            <a:r>
              <a:rPr lang="es-ES" sz="1100" dirty="0" smtClean="0">
                <a:solidFill>
                  <a:schemeClr val="bg1"/>
                </a:solidFill>
              </a:rPr>
              <a:t>ellos, incluso </a:t>
            </a:r>
            <a:r>
              <a:rPr lang="es-ES" sz="1100" dirty="0">
                <a:solidFill>
                  <a:schemeClr val="bg1"/>
                </a:solidFill>
              </a:rPr>
              <a:t>si </a:t>
            </a:r>
            <a:r>
              <a:rPr lang="es-ES" sz="1100" dirty="0" smtClean="0">
                <a:solidFill>
                  <a:schemeClr val="bg1"/>
                </a:solidFill>
              </a:rPr>
              <a:t>están almacenados </a:t>
            </a:r>
            <a:r>
              <a:rPr lang="es-ES" sz="1100" dirty="0">
                <a:solidFill>
                  <a:schemeClr val="bg1"/>
                </a:solidFill>
              </a:rPr>
              <a:t>en el </a:t>
            </a:r>
            <a:r>
              <a:rPr lang="es-ES" sz="1100" dirty="0" smtClean="0">
                <a:solidFill>
                  <a:schemeClr val="bg1"/>
                </a:solidFill>
              </a:rPr>
              <a:t>	directorio </a:t>
            </a:r>
            <a:r>
              <a:rPr lang="es-ES" sz="1100" dirty="0">
                <a:solidFill>
                  <a:schemeClr val="bg1"/>
                </a:solidFill>
              </a:rPr>
              <a:t>de datos privados de la aplicación. Si los datos deben compartirse </a:t>
            </a:r>
            <a:r>
              <a:rPr lang="es-ES" sz="1100" dirty="0" smtClean="0">
                <a:solidFill>
                  <a:schemeClr val="bg1"/>
                </a:solidFill>
              </a:rPr>
              <a:t>con </a:t>
            </a:r>
            <a:r>
              <a:rPr lang="es-ES" sz="1100" dirty="0">
                <a:solidFill>
                  <a:schemeClr val="bg1"/>
                </a:solidFill>
              </a:rPr>
              <a:t>otras aplicaciones, considere un proveedor de </a:t>
            </a:r>
            <a:r>
              <a:rPr lang="es-ES" sz="1100" dirty="0" smtClean="0">
                <a:solidFill>
                  <a:schemeClr val="bg1"/>
                </a:solidFill>
              </a:rPr>
              <a:t>contenido el cual </a:t>
            </a:r>
            <a:r>
              <a:rPr lang="es-ES" sz="1100" dirty="0">
                <a:solidFill>
                  <a:schemeClr val="bg1"/>
                </a:solidFill>
              </a:rPr>
              <a:t>ofrece permisos de lectura y escritura </a:t>
            </a:r>
            <a:r>
              <a:rPr lang="es-ES" sz="1100" dirty="0" smtClean="0">
                <a:solidFill>
                  <a:schemeClr val="bg1"/>
                </a:solidFill>
              </a:rPr>
              <a:t>	para </a:t>
            </a:r>
            <a:r>
              <a:rPr lang="es-ES" sz="1100" dirty="0">
                <a:solidFill>
                  <a:schemeClr val="bg1"/>
                </a:solidFill>
              </a:rPr>
              <a:t>otras aplicaciones y puede otorgar permisos </a:t>
            </a:r>
            <a:r>
              <a:rPr lang="es-ES" sz="1100" dirty="0" smtClean="0">
                <a:solidFill>
                  <a:schemeClr val="bg1"/>
                </a:solidFill>
              </a:rPr>
              <a:t>dinámicos </a:t>
            </a:r>
            <a:r>
              <a:rPr lang="es-ES" sz="1100" dirty="0">
                <a:solidFill>
                  <a:schemeClr val="bg1"/>
                </a:solidFill>
              </a:rPr>
              <a:t>caso por caso.</a:t>
            </a:r>
          </a:p>
          <a:p>
            <a:pPr marL="0" indent="0">
              <a:buNone/>
            </a:pPr>
            <a:r>
              <a:rPr lang="es-ES" sz="1100" dirty="0" smtClean="0">
                <a:solidFill>
                  <a:schemeClr val="bg1"/>
                </a:solidFill>
              </a:rPr>
              <a:t>             Clases </a:t>
            </a:r>
            <a:r>
              <a:rPr lang="es-ES" sz="1100" dirty="0">
                <a:solidFill>
                  <a:schemeClr val="bg1"/>
                </a:solidFill>
              </a:rPr>
              <a:t>y funciones, tales como:</a:t>
            </a:r>
          </a:p>
          <a:p>
            <a:pPr marL="0" indent="0">
              <a:buNone/>
            </a:pPr>
            <a:r>
              <a:rPr lang="es-ES" sz="1100" dirty="0" smtClean="0">
                <a:solidFill>
                  <a:schemeClr val="bg1"/>
                </a:solidFill>
              </a:rPr>
              <a:t>	Clase </a:t>
            </a:r>
            <a:r>
              <a:rPr lang="es-ES" sz="1100" b="1" dirty="0" err="1" smtClean="0">
                <a:solidFill>
                  <a:schemeClr val="bg1"/>
                </a:solidFill>
              </a:rPr>
              <a:t>SharedPreferences</a:t>
            </a:r>
            <a:r>
              <a:rPr lang="es-ES" sz="1100" dirty="0" smtClean="0">
                <a:solidFill>
                  <a:schemeClr val="bg1"/>
                </a:solidFill>
              </a:rPr>
              <a:t> </a:t>
            </a:r>
            <a:r>
              <a:rPr lang="es-ES" sz="1100" dirty="0">
                <a:solidFill>
                  <a:schemeClr val="bg1"/>
                </a:solidFill>
              </a:rPr>
              <a:t>(almacena pares clave-valor</a:t>
            </a:r>
            <a:r>
              <a:rPr lang="es-ES" sz="1100" dirty="0" smtClean="0">
                <a:solidFill>
                  <a:schemeClr val="bg1"/>
                </a:solidFill>
              </a:rPr>
              <a:t>), clase </a:t>
            </a:r>
            <a:r>
              <a:rPr lang="es-ES" sz="1100" b="1" dirty="0" err="1" smtClean="0">
                <a:solidFill>
                  <a:schemeClr val="bg1"/>
                </a:solidFill>
              </a:rPr>
              <a:t>FileOutPutStreamclase</a:t>
            </a:r>
            <a:r>
              <a:rPr lang="es-ES" sz="1100" dirty="0" smtClean="0">
                <a:solidFill>
                  <a:schemeClr val="bg1"/>
                </a:solidFill>
              </a:rPr>
              <a:t> </a:t>
            </a:r>
            <a:r>
              <a:rPr lang="es-ES" sz="1100" dirty="0">
                <a:solidFill>
                  <a:schemeClr val="bg1"/>
                </a:solidFill>
              </a:rPr>
              <a:t>(usa almacenamiento interno o externo</a:t>
            </a:r>
            <a:r>
              <a:rPr lang="es-ES" sz="1100" dirty="0" smtClean="0">
                <a:solidFill>
                  <a:schemeClr val="bg1"/>
                </a:solidFill>
              </a:rPr>
              <a:t>), funciones </a:t>
            </a:r>
            <a:r>
              <a:rPr lang="es-ES" sz="1100" b="1" dirty="0" err="1" smtClean="0">
                <a:solidFill>
                  <a:schemeClr val="bg1"/>
                </a:solidFill>
              </a:rPr>
              <a:t>getExternal</a:t>
            </a:r>
            <a:r>
              <a:rPr lang="es-ES" sz="1100" dirty="0" smtClean="0">
                <a:solidFill>
                  <a:schemeClr val="bg1"/>
                </a:solidFill>
              </a:rPr>
              <a:t>* (usar almacenamiento externo), 	</a:t>
            </a:r>
            <a:r>
              <a:rPr lang="es-ES" sz="1100" dirty="0" err="1" smtClean="0">
                <a:solidFill>
                  <a:schemeClr val="bg1"/>
                </a:solidFill>
              </a:rPr>
              <a:t>funcion</a:t>
            </a:r>
            <a:r>
              <a:rPr lang="es-ES" sz="1100" dirty="0" smtClean="0">
                <a:solidFill>
                  <a:schemeClr val="bg1"/>
                </a:solidFill>
              </a:rPr>
              <a:t> </a:t>
            </a:r>
            <a:r>
              <a:rPr lang="es-ES" sz="1100" b="1" dirty="0" err="1" smtClean="0">
                <a:solidFill>
                  <a:schemeClr val="bg1"/>
                </a:solidFill>
              </a:rPr>
              <a:t>getWritableDatabase</a:t>
            </a:r>
            <a:r>
              <a:rPr lang="es-ES" sz="1100" dirty="0" smtClean="0">
                <a:solidFill>
                  <a:schemeClr val="bg1"/>
                </a:solidFill>
              </a:rPr>
              <a:t> </a:t>
            </a:r>
            <a:r>
              <a:rPr lang="es-ES" sz="1100" dirty="0">
                <a:solidFill>
                  <a:schemeClr val="bg1"/>
                </a:solidFill>
              </a:rPr>
              <a:t>(devuelve una base de datos </a:t>
            </a:r>
            <a:r>
              <a:rPr lang="es-ES" sz="1100" dirty="0" err="1">
                <a:solidFill>
                  <a:schemeClr val="bg1"/>
                </a:solidFill>
              </a:rPr>
              <a:t>SQLite</a:t>
            </a:r>
            <a:r>
              <a:rPr lang="es-ES" sz="1100" dirty="0">
                <a:solidFill>
                  <a:schemeClr val="bg1"/>
                </a:solidFill>
              </a:rPr>
              <a:t> para la escritura</a:t>
            </a:r>
            <a:r>
              <a:rPr lang="es-ES" sz="1100" dirty="0" smtClean="0">
                <a:solidFill>
                  <a:schemeClr val="bg1"/>
                </a:solidFill>
              </a:rPr>
              <a:t>), </a:t>
            </a:r>
            <a:r>
              <a:rPr lang="es-ES" sz="1100" dirty="0" err="1" smtClean="0">
                <a:solidFill>
                  <a:schemeClr val="bg1"/>
                </a:solidFill>
              </a:rPr>
              <a:t>funcion</a:t>
            </a:r>
            <a:r>
              <a:rPr lang="es-ES" sz="1100" dirty="0" smtClean="0">
                <a:solidFill>
                  <a:schemeClr val="bg1"/>
                </a:solidFill>
              </a:rPr>
              <a:t> </a:t>
            </a:r>
            <a:r>
              <a:rPr lang="es-ES" sz="1100" b="1" dirty="0" err="1" smtClean="0">
                <a:solidFill>
                  <a:schemeClr val="bg1"/>
                </a:solidFill>
              </a:rPr>
              <a:t>getReadableDatabase</a:t>
            </a:r>
            <a:r>
              <a:rPr lang="es-ES" sz="1100" dirty="0" smtClean="0">
                <a:solidFill>
                  <a:schemeClr val="bg1"/>
                </a:solidFill>
              </a:rPr>
              <a:t> </a:t>
            </a:r>
            <a:r>
              <a:rPr lang="es-ES" sz="1100" dirty="0">
                <a:solidFill>
                  <a:schemeClr val="bg1"/>
                </a:solidFill>
              </a:rPr>
              <a:t>(devuelve una </a:t>
            </a:r>
            <a:r>
              <a:rPr lang="es-ES" sz="1100" dirty="0" smtClean="0">
                <a:solidFill>
                  <a:schemeClr val="bg1"/>
                </a:solidFill>
              </a:rPr>
              <a:t>base </a:t>
            </a:r>
            <a:r>
              <a:rPr lang="es-ES" sz="1100" dirty="0">
                <a:solidFill>
                  <a:schemeClr val="bg1"/>
                </a:solidFill>
              </a:rPr>
              <a:t>de datos </a:t>
            </a:r>
            <a:r>
              <a:rPr lang="es-ES" sz="1100" dirty="0" err="1">
                <a:solidFill>
                  <a:schemeClr val="bg1"/>
                </a:solidFill>
              </a:rPr>
              <a:t>SQLite</a:t>
            </a:r>
            <a:r>
              <a:rPr lang="es-ES" sz="1100" dirty="0">
                <a:solidFill>
                  <a:schemeClr val="bg1"/>
                </a:solidFill>
              </a:rPr>
              <a:t> para su lectura</a:t>
            </a:r>
            <a:r>
              <a:rPr lang="es-ES" sz="1100" dirty="0" smtClean="0">
                <a:solidFill>
                  <a:schemeClr val="bg1"/>
                </a:solidFill>
              </a:rPr>
              <a:t>), funciones 	</a:t>
            </a:r>
            <a:r>
              <a:rPr lang="es-ES" sz="1100" b="1" dirty="0" err="1" smtClean="0">
                <a:solidFill>
                  <a:schemeClr val="bg1"/>
                </a:solidFill>
              </a:rPr>
              <a:t>getCacheDir</a:t>
            </a:r>
            <a:r>
              <a:rPr lang="es-ES" sz="1100" dirty="0" smtClean="0">
                <a:solidFill>
                  <a:schemeClr val="bg1"/>
                </a:solidFill>
              </a:rPr>
              <a:t> y </a:t>
            </a:r>
            <a:r>
              <a:rPr lang="es-ES" sz="1100" b="1" dirty="0" err="1" smtClean="0">
                <a:solidFill>
                  <a:schemeClr val="bg1"/>
                </a:solidFill>
              </a:rPr>
              <a:t>getExternalCacheDirs</a:t>
            </a:r>
            <a:r>
              <a:rPr lang="es-ES" sz="1100" dirty="0" smtClean="0">
                <a:solidFill>
                  <a:schemeClr val="bg1"/>
                </a:solidFill>
              </a:rPr>
              <a:t> (</a:t>
            </a:r>
            <a:r>
              <a:rPr lang="es-ES" sz="1100" dirty="0">
                <a:solidFill>
                  <a:schemeClr val="bg1"/>
                </a:solidFill>
              </a:rPr>
              <a:t>usar archivos en caché</a:t>
            </a:r>
            <a:r>
              <a:rPr lang="es-ES" sz="1100" dirty="0" smtClean="0">
                <a:solidFill>
                  <a:schemeClr val="bg1"/>
                </a:solidFill>
              </a:rPr>
              <a:t>).</a:t>
            </a:r>
          </a:p>
          <a:p>
            <a:pPr marL="0" indent="0">
              <a:buNone/>
            </a:pPr>
            <a:r>
              <a:rPr lang="es-ES" sz="1100" dirty="0" smtClean="0">
                <a:solidFill>
                  <a:schemeClr val="bg1"/>
                </a:solidFill>
              </a:rPr>
              <a:t>- Claves </a:t>
            </a:r>
            <a:r>
              <a:rPr lang="es-ES" sz="1100" dirty="0">
                <a:solidFill>
                  <a:schemeClr val="bg1"/>
                </a:solidFill>
              </a:rPr>
              <a:t>criptográficas </a:t>
            </a:r>
            <a:r>
              <a:rPr lang="es-ES" sz="1100" dirty="0" smtClean="0">
                <a:solidFill>
                  <a:schemeClr val="bg1"/>
                </a:solidFill>
              </a:rPr>
              <a:t>codificadas:</a:t>
            </a:r>
          </a:p>
          <a:p>
            <a:pPr marL="0" indent="0">
              <a:buNone/>
            </a:pPr>
            <a:endParaRPr lang="es-ES" sz="1100" dirty="0" smtClean="0">
              <a:solidFill>
                <a:schemeClr val="bg1"/>
              </a:solidFill>
            </a:endParaRPr>
          </a:p>
          <a:p>
            <a:pPr marL="0" indent="0">
              <a:buNone/>
            </a:pPr>
            <a:endParaRPr lang="es-ES" sz="1100" dirty="0" smtClean="0">
              <a:solidFill>
                <a:schemeClr val="bg1"/>
              </a:solidFill>
            </a:endParaRPr>
          </a:p>
        </p:txBody>
      </p:sp>
      <p:pic>
        <p:nvPicPr>
          <p:cNvPr id="8" name="Imagen 7"/>
          <p:cNvPicPr>
            <a:picLocks noChangeAspect="1"/>
          </p:cNvPicPr>
          <p:nvPr/>
        </p:nvPicPr>
        <p:blipFill>
          <a:blip r:embed="rId4"/>
          <a:stretch>
            <a:fillRect/>
          </a:stretch>
        </p:blipFill>
        <p:spPr>
          <a:xfrm>
            <a:off x="879827" y="4294134"/>
            <a:ext cx="3787768" cy="203712"/>
          </a:xfrm>
          <a:prstGeom prst="rect">
            <a:avLst/>
          </a:prstGeom>
        </p:spPr>
      </p:pic>
      <p:pic>
        <p:nvPicPr>
          <p:cNvPr id="9" name="Imagen 8"/>
          <p:cNvPicPr>
            <a:picLocks noChangeAspect="1"/>
          </p:cNvPicPr>
          <p:nvPr/>
        </p:nvPicPr>
        <p:blipFill>
          <a:blip r:embed="rId5"/>
          <a:stretch>
            <a:fillRect/>
          </a:stretch>
        </p:blipFill>
        <p:spPr>
          <a:xfrm>
            <a:off x="509912" y="4734811"/>
            <a:ext cx="4527601" cy="549524"/>
          </a:xfrm>
          <a:prstGeom prst="rect">
            <a:avLst/>
          </a:prstGeom>
        </p:spPr>
      </p:pic>
      <p:pic>
        <p:nvPicPr>
          <p:cNvPr id="10" name="Imagen 9"/>
          <p:cNvPicPr>
            <a:picLocks noChangeAspect="1"/>
          </p:cNvPicPr>
          <p:nvPr/>
        </p:nvPicPr>
        <p:blipFill>
          <a:blip r:embed="rId6"/>
          <a:stretch>
            <a:fillRect/>
          </a:stretch>
        </p:blipFill>
        <p:spPr>
          <a:xfrm>
            <a:off x="2041764" y="5296804"/>
            <a:ext cx="2998059" cy="1191606"/>
          </a:xfrm>
          <a:prstGeom prst="rect">
            <a:avLst/>
          </a:prstGeom>
        </p:spPr>
      </p:pic>
      <p:sp>
        <p:nvSpPr>
          <p:cNvPr id="15" name="Marcador de contenido 4"/>
          <p:cNvSpPr txBox="1">
            <a:spLocks/>
          </p:cNvSpPr>
          <p:nvPr/>
        </p:nvSpPr>
        <p:spPr>
          <a:xfrm>
            <a:off x="9152379" y="4990163"/>
            <a:ext cx="2554975" cy="4555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100" b="1" dirty="0">
                <a:solidFill>
                  <a:schemeClr val="bg1"/>
                </a:solidFill>
              </a:rPr>
              <a:t>build</a:t>
            </a:r>
            <a:r>
              <a:rPr lang="en-US" sz="1100" dirty="0">
                <a:solidFill>
                  <a:schemeClr val="bg1"/>
                </a:solidFill>
              </a:rPr>
              <a:t> </a:t>
            </a:r>
            <a:r>
              <a:rPr lang="en-US" sz="1100" b="1" dirty="0" err="1">
                <a:solidFill>
                  <a:schemeClr val="bg1"/>
                </a:solidFill>
              </a:rPr>
              <a:t>configs</a:t>
            </a:r>
            <a:r>
              <a:rPr lang="en-US" sz="1100" dirty="0">
                <a:solidFill>
                  <a:schemeClr val="bg1"/>
                </a:solidFill>
              </a:rPr>
              <a:t>, </a:t>
            </a:r>
            <a:r>
              <a:rPr lang="en-US" sz="1100" dirty="0" err="1" smtClean="0">
                <a:solidFill>
                  <a:schemeClr val="bg1"/>
                </a:solidFill>
              </a:rPr>
              <a:t>como</a:t>
            </a:r>
            <a:r>
              <a:rPr lang="en-US" sz="1100" dirty="0" smtClean="0">
                <a:solidFill>
                  <a:schemeClr val="bg1"/>
                </a:solidFill>
              </a:rPr>
              <a:t> </a:t>
            </a:r>
            <a:r>
              <a:rPr lang="en-US" sz="1100" dirty="0" err="1" smtClean="0">
                <a:solidFill>
                  <a:schemeClr val="bg1"/>
                </a:solidFill>
              </a:rPr>
              <a:t>en</a:t>
            </a:r>
            <a:r>
              <a:rPr lang="en-US" sz="1100" dirty="0" smtClean="0">
                <a:solidFill>
                  <a:schemeClr val="bg1"/>
                </a:solidFill>
              </a:rPr>
              <a:t> </a:t>
            </a:r>
            <a:r>
              <a:rPr lang="en-US" sz="1100" b="1" dirty="0" err="1">
                <a:solidFill>
                  <a:schemeClr val="bg1"/>
                </a:solidFill>
              </a:rPr>
              <a:t>local.properties</a:t>
            </a:r>
            <a:r>
              <a:rPr lang="en-US" sz="1100" dirty="0">
                <a:solidFill>
                  <a:schemeClr val="bg1"/>
                </a:solidFill>
              </a:rPr>
              <a:t> </a:t>
            </a:r>
            <a:r>
              <a:rPr lang="en-US" sz="1100" dirty="0" smtClean="0">
                <a:solidFill>
                  <a:schemeClr val="bg1"/>
                </a:solidFill>
              </a:rPr>
              <a:t>o </a:t>
            </a:r>
            <a:r>
              <a:rPr lang="en-US" sz="1100" b="1" dirty="0" err="1">
                <a:solidFill>
                  <a:schemeClr val="bg1"/>
                </a:solidFill>
              </a:rPr>
              <a:t>gradle.properties</a:t>
            </a:r>
            <a:endParaRPr lang="es-ES" sz="1100" b="1" dirty="0" smtClean="0">
              <a:solidFill>
                <a:schemeClr val="bg1"/>
              </a:solidFill>
            </a:endParaRPr>
          </a:p>
        </p:txBody>
      </p:sp>
      <p:pic>
        <p:nvPicPr>
          <p:cNvPr id="12" name="Imagen 11"/>
          <p:cNvPicPr>
            <a:picLocks noChangeAspect="1"/>
          </p:cNvPicPr>
          <p:nvPr/>
        </p:nvPicPr>
        <p:blipFill>
          <a:blip r:embed="rId7"/>
          <a:stretch>
            <a:fillRect/>
          </a:stretch>
        </p:blipFill>
        <p:spPr>
          <a:xfrm>
            <a:off x="5459418" y="5768738"/>
            <a:ext cx="2978331" cy="696836"/>
          </a:xfrm>
          <a:prstGeom prst="rect">
            <a:avLst/>
          </a:prstGeom>
        </p:spPr>
      </p:pic>
      <p:sp>
        <p:nvSpPr>
          <p:cNvPr id="16" name="Marcador de contenido 4"/>
          <p:cNvSpPr txBox="1">
            <a:spLocks/>
          </p:cNvSpPr>
          <p:nvPr/>
        </p:nvSpPr>
        <p:spPr>
          <a:xfrm>
            <a:off x="1323836" y="5455459"/>
            <a:ext cx="613029" cy="38238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smtClean="0">
                <a:solidFill>
                  <a:schemeClr val="bg1"/>
                </a:solidFill>
              </a:rPr>
              <a:t>XOR</a:t>
            </a:r>
            <a:endParaRPr lang="es-ES" sz="1100" b="1" dirty="0" smtClean="0">
              <a:solidFill>
                <a:schemeClr val="bg1"/>
              </a:solidFill>
            </a:endParaRPr>
          </a:p>
        </p:txBody>
      </p:sp>
      <p:sp>
        <p:nvSpPr>
          <p:cNvPr id="18" name="Marcador de contenido 4"/>
          <p:cNvSpPr txBox="1">
            <a:spLocks/>
          </p:cNvSpPr>
          <p:nvPr/>
        </p:nvSpPr>
        <p:spPr>
          <a:xfrm>
            <a:off x="5414422" y="5209808"/>
            <a:ext cx="2701636" cy="4913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a:solidFill>
                  <a:schemeClr val="bg1"/>
                </a:solidFill>
              </a:rPr>
              <a:t>Verificar ubicaciones comunes de secretos</a:t>
            </a:r>
            <a:r>
              <a:rPr lang="es-ES" sz="1100" dirty="0" smtClean="0">
                <a:solidFill>
                  <a:schemeClr val="bg1"/>
                </a:solidFill>
              </a:rPr>
              <a:t>: </a:t>
            </a:r>
          </a:p>
          <a:p>
            <a:pPr marL="0" indent="0">
              <a:buNone/>
            </a:pPr>
            <a:r>
              <a:rPr lang="es-ES" sz="1100" dirty="0">
                <a:solidFill>
                  <a:schemeClr val="bg1"/>
                </a:solidFill>
              </a:rPr>
              <a:t>normalmente en </a:t>
            </a:r>
            <a:r>
              <a:rPr lang="es-ES" sz="1100" b="1" dirty="0" smtClean="0">
                <a:solidFill>
                  <a:schemeClr val="bg1"/>
                </a:solidFill>
              </a:rPr>
              <a:t>res/</a:t>
            </a:r>
            <a:r>
              <a:rPr lang="es-ES" sz="1100" b="1" dirty="0" err="1" smtClean="0">
                <a:solidFill>
                  <a:schemeClr val="bg1"/>
                </a:solidFill>
              </a:rPr>
              <a:t>values</a:t>
            </a:r>
            <a:r>
              <a:rPr lang="es-ES" sz="1100" b="1" dirty="0" smtClean="0">
                <a:solidFill>
                  <a:schemeClr val="bg1"/>
                </a:solidFill>
              </a:rPr>
              <a:t>​​/strings.xml</a:t>
            </a:r>
          </a:p>
        </p:txBody>
      </p:sp>
      <p:pic>
        <p:nvPicPr>
          <p:cNvPr id="19" name="Imagen 18"/>
          <p:cNvPicPr>
            <a:picLocks noChangeAspect="1"/>
          </p:cNvPicPr>
          <p:nvPr/>
        </p:nvPicPr>
        <p:blipFill>
          <a:blip r:embed="rId8"/>
          <a:stretch>
            <a:fillRect/>
          </a:stretch>
        </p:blipFill>
        <p:spPr>
          <a:xfrm>
            <a:off x="7855527" y="4167899"/>
            <a:ext cx="3787115" cy="815496"/>
          </a:xfrm>
          <a:prstGeom prst="rect">
            <a:avLst/>
          </a:prstGeom>
        </p:spPr>
      </p:pic>
      <p:sp>
        <p:nvSpPr>
          <p:cNvPr id="20" name="Marcador de contenido 4"/>
          <p:cNvSpPr txBox="1">
            <a:spLocks/>
          </p:cNvSpPr>
          <p:nvPr/>
        </p:nvSpPr>
        <p:spPr>
          <a:xfrm>
            <a:off x="4809639" y="4270949"/>
            <a:ext cx="892892" cy="2439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100" dirty="0" smtClean="0">
                <a:solidFill>
                  <a:schemeClr val="bg1"/>
                </a:solidFill>
              </a:rPr>
              <a:t>Texto plano</a:t>
            </a:r>
            <a:endParaRPr lang="es-ES" sz="1100" b="1" dirty="0" smtClean="0">
              <a:solidFill>
                <a:schemeClr val="bg1"/>
              </a:solidFill>
            </a:endParaRPr>
          </a:p>
        </p:txBody>
      </p:sp>
    </p:spTree>
    <p:extLst>
      <p:ext uri="{BB962C8B-B14F-4D97-AF65-F5344CB8AC3E}">
        <p14:creationId xmlns:p14="http://schemas.microsoft.com/office/powerpoint/2010/main" val="3294555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5" name="Marcador de contenido 4"/>
          <p:cNvSpPr>
            <a:spLocks noGrp="1"/>
          </p:cNvSpPr>
          <p:nvPr>
            <p:ph idx="1"/>
          </p:nvPr>
        </p:nvSpPr>
        <p:spPr>
          <a:xfrm>
            <a:off x="191193" y="1019440"/>
            <a:ext cx="10881360" cy="2833886"/>
          </a:xfrm>
        </p:spPr>
        <p:txBody>
          <a:bodyPr>
            <a:noAutofit/>
          </a:bodyPr>
          <a:lstStyle/>
          <a:p>
            <a:pPr marL="0" indent="0">
              <a:buNone/>
            </a:pPr>
            <a:r>
              <a:rPr lang="es-ES" sz="1100" b="1" dirty="0">
                <a:solidFill>
                  <a:schemeClr val="bg1"/>
                </a:solidFill>
              </a:rPr>
              <a:t>2</a:t>
            </a:r>
            <a:r>
              <a:rPr lang="es-ES" sz="1100" b="1" dirty="0" smtClean="0">
                <a:solidFill>
                  <a:schemeClr val="bg1"/>
                </a:solidFill>
              </a:rPr>
              <a:t> - </a:t>
            </a:r>
            <a:r>
              <a:rPr lang="es-ES" sz="1100" dirty="0">
                <a:solidFill>
                  <a:schemeClr val="bg1"/>
                </a:solidFill>
              </a:rPr>
              <a:t>Prueba de almacenamiento local para validación de </a:t>
            </a:r>
            <a:r>
              <a:rPr lang="es-ES" sz="1100" dirty="0" smtClean="0">
                <a:solidFill>
                  <a:schemeClr val="bg1"/>
                </a:solidFill>
              </a:rPr>
              <a:t>entrada</a:t>
            </a:r>
            <a:r>
              <a:rPr lang="es-ES" sz="1100" b="1" dirty="0" smtClean="0">
                <a:solidFill>
                  <a:schemeClr val="bg1"/>
                </a:solidFill>
              </a:rPr>
              <a:t>:</a:t>
            </a:r>
          </a:p>
          <a:p>
            <a:pPr marL="0" indent="0">
              <a:buNone/>
            </a:pPr>
            <a:r>
              <a:rPr lang="es-ES" sz="1100" dirty="0">
                <a:solidFill>
                  <a:schemeClr val="bg1"/>
                </a:solidFill>
              </a:rPr>
              <a:t>Cuando utiliza los </a:t>
            </a:r>
            <a:r>
              <a:rPr lang="es-ES" sz="1100" b="1" dirty="0" err="1" smtClean="0">
                <a:solidFill>
                  <a:schemeClr val="bg1"/>
                </a:solidFill>
              </a:rPr>
              <a:t>SharedPreferences.Editor</a:t>
            </a:r>
            <a:r>
              <a:rPr lang="es-ES" sz="1100" dirty="0" smtClean="0">
                <a:solidFill>
                  <a:schemeClr val="bg1"/>
                </a:solidFill>
              </a:rPr>
              <a:t> para valores lectura	/escritura, </a:t>
            </a:r>
            <a:r>
              <a:rPr lang="es-ES" sz="1100" dirty="0" err="1" smtClean="0">
                <a:solidFill>
                  <a:schemeClr val="bg1"/>
                </a:solidFill>
              </a:rPr>
              <a:t>int</a:t>
            </a:r>
            <a:r>
              <a:rPr lang="es-ES" sz="1100" dirty="0" smtClean="0">
                <a:solidFill>
                  <a:schemeClr val="bg1"/>
                </a:solidFill>
              </a:rPr>
              <a:t>/</a:t>
            </a:r>
            <a:r>
              <a:rPr lang="es-ES" sz="1100" dirty="0" err="1" smtClean="0">
                <a:solidFill>
                  <a:schemeClr val="bg1"/>
                </a:solidFill>
              </a:rPr>
              <a:t>boolean</a:t>
            </a:r>
            <a:r>
              <a:rPr lang="es-ES" sz="1100" dirty="0" smtClean="0">
                <a:solidFill>
                  <a:schemeClr val="bg1"/>
                </a:solidFill>
              </a:rPr>
              <a:t>/</a:t>
            </a:r>
            <a:r>
              <a:rPr lang="es-ES" sz="1100" dirty="0" err="1" smtClean="0">
                <a:solidFill>
                  <a:schemeClr val="bg1"/>
                </a:solidFill>
              </a:rPr>
              <a:t>long</a:t>
            </a:r>
            <a:r>
              <a:rPr lang="es-ES" sz="1100" dirty="0">
                <a:solidFill>
                  <a:schemeClr val="bg1"/>
                </a:solidFill>
              </a:rPr>
              <a:t>, no puede verificar si los datos están </a:t>
            </a:r>
            <a:r>
              <a:rPr lang="es-ES" sz="1100" dirty="0" err="1" smtClean="0">
                <a:solidFill>
                  <a:schemeClr val="bg1"/>
                </a:solidFill>
              </a:rPr>
              <a:t>sobreescritos</a:t>
            </a:r>
            <a:r>
              <a:rPr lang="es-ES" sz="1100" dirty="0" smtClean="0">
                <a:solidFill>
                  <a:schemeClr val="bg1"/>
                </a:solidFill>
              </a:rPr>
              <a:t> </a:t>
            </a:r>
            <a:r>
              <a:rPr lang="es-ES" sz="1100" dirty="0">
                <a:solidFill>
                  <a:schemeClr val="bg1"/>
                </a:solidFill>
              </a:rPr>
              <a:t>o no. </a:t>
            </a:r>
            <a:r>
              <a:rPr lang="es-ES" sz="1100" dirty="0" smtClean="0">
                <a:solidFill>
                  <a:schemeClr val="bg1"/>
                </a:solidFill>
              </a:rPr>
              <a:t>En </a:t>
            </a:r>
            <a:r>
              <a:rPr lang="es-ES" sz="1100" dirty="0">
                <a:solidFill>
                  <a:schemeClr val="bg1"/>
                </a:solidFill>
              </a:rPr>
              <a:t>el caso de una </a:t>
            </a:r>
            <a:r>
              <a:rPr lang="es-ES" sz="1100" b="1" dirty="0" err="1" smtClean="0">
                <a:solidFill>
                  <a:schemeClr val="bg1"/>
                </a:solidFill>
              </a:rPr>
              <a:t>String</a:t>
            </a:r>
            <a:r>
              <a:rPr lang="es-ES" sz="1100" dirty="0" smtClean="0">
                <a:solidFill>
                  <a:schemeClr val="bg1"/>
                </a:solidFill>
              </a:rPr>
              <a:t> o </a:t>
            </a:r>
            <a:r>
              <a:rPr lang="es-ES" sz="1100" dirty="0">
                <a:solidFill>
                  <a:schemeClr val="bg1"/>
                </a:solidFill>
              </a:rPr>
              <a:t>una, </a:t>
            </a:r>
            <a:r>
              <a:rPr lang="es-ES" sz="1100" b="1" dirty="0" err="1">
                <a:solidFill>
                  <a:schemeClr val="bg1"/>
                </a:solidFill>
              </a:rPr>
              <a:t>StringSet</a:t>
            </a:r>
            <a:r>
              <a:rPr lang="es-ES" sz="1100" dirty="0">
                <a:solidFill>
                  <a:schemeClr val="bg1"/>
                </a:solidFill>
              </a:rPr>
              <a:t> se debe tener cuidado con la forma en que se interpretan los datos. </a:t>
            </a:r>
          </a:p>
          <a:p>
            <a:pPr marL="0" indent="0">
              <a:buNone/>
            </a:pPr>
            <a:r>
              <a:rPr lang="es-ES" sz="1100" dirty="0">
                <a:solidFill>
                  <a:schemeClr val="bg1"/>
                </a:solidFill>
              </a:rPr>
              <a:t>En todos los casos, tener el </a:t>
            </a:r>
            <a:r>
              <a:rPr lang="es-ES" sz="1100" dirty="0" smtClean="0">
                <a:solidFill>
                  <a:schemeClr val="bg1"/>
                </a:solidFill>
              </a:rPr>
              <a:t>contenido con </a:t>
            </a:r>
            <a:r>
              <a:rPr lang="es-ES" sz="1100" b="1" dirty="0" smtClean="0">
                <a:solidFill>
                  <a:schemeClr val="bg1"/>
                </a:solidFill>
              </a:rPr>
              <a:t>HMAC</a:t>
            </a:r>
            <a:r>
              <a:rPr lang="es-ES" sz="1100" dirty="0" smtClean="0">
                <a:solidFill>
                  <a:schemeClr val="bg1"/>
                </a:solidFill>
              </a:rPr>
              <a:t> </a:t>
            </a:r>
            <a:r>
              <a:rPr lang="es-ES" sz="1100" dirty="0">
                <a:solidFill>
                  <a:schemeClr val="bg1"/>
                </a:solidFill>
              </a:rPr>
              <a:t>puede ayudar a garantizar que no se hayan aplicado adiciones y / o cambios</a:t>
            </a:r>
            <a:r>
              <a:rPr lang="es-ES" sz="1100" dirty="0" smtClean="0">
                <a:solidFill>
                  <a:schemeClr val="bg1"/>
                </a:solidFill>
              </a:rPr>
              <a:t>.</a:t>
            </a:r>
          </a:p>
          <a:p>
            <a:pPr marL="0" indent="0">
              <a:buNone/>
            </a:pPr>
            <a:r>
              <a:rPr lang="es-ES" sz="1100" dirty="0">
                <a:solidFill>
                  <a:schemeClr val="bg1"/>
                </a:solidFill>
              </a:rPr>
              <a:t>	</a:t>
            </a:r>
            <a:r>
              <a:rPr lang="es-ES" sz="1100" b="1" dirty="0" smtClean="0">
                <a:solidFill>
                  <a:schemeClr val="bg1"/>
                </a:solidFill>
              </a:rPr>
              <a:t>HMAC</a:t>
            </a:r>
            <a:r>
              <a:rPr lang="es-ES" sz="1100" dirty="0" smtClean="0">
                <a:solidFill>
                  <a:schemeClr val="bg1"/>
                </a:solidFill>
              </a:rPr>
              <a:t>: Es </a:t>
            </a:r>
            <a:r>
              <a:rPr lang="es-ES" sz="1100" dirty="0">
                <a:solidFill>
                  <a:schemeClr val="bg1"/>
                </a:solidFill>
              </a:rPr>
              <a:t>un método (sin implementación completa) para descargar el servidor de base de datos que alberga objetos protegidos entregados a través de ASP.NET (los </a:t>
            </a:r>
            <a:r>
              <a:rPr lang="es-ES" sz="1100" dirty="0" smtClean="0">
                <a:solidFill>
                  <a:schemeClr val="bg1"/>
                </a:solidFill>
              </a:rPr>
              <a:t>	servicios web </a:t>
            </a:r>
            <a:r>
              <a:rPr lang="es-ES" sz="1100" dirty="0">
                <a:solidFill>
                  <a:schemeClr val="bg1"/>
                </a:solidFill>
              </a:rPr>
              <a:t>también funcionarán) simplemente firmando una URL a la página que realmente entrega el material.</a:t>
            </a:r>
          </a:p>
          <a:p>
            <a:pPr marL="0" indent="0">
              <a:buNone/>
            </a:pPr>
            <a:endParaRPr lang="es-ES" sz="1100" dirty="0">
              <a:solidFill>
                <a:schemeClr val="bg1"/>
              </a:solidFill>
            </a:endParaRPr>
          </a:p>
          <a:p>
            <a:pPr marL="0" indent="0">
              <a:buNone/>
            </a:pPr>
            <a:r>
              <a:rPr lang="es-ES" sz="1100" u="sng" dirty="0">
                <a:solidFill>
                  <a:schemeClr val="bg1"/>
                </a:solidFill>
              </a:rPr>
              <a:t>Uso de otros mecanismos de almacenamiento</a:t>
            </a:r>
          </a:p>
          <a:p>
            <a:pPr marL="0" indent="0">
              <a:buNone/>
            </a:pPr>
            <a:r>
              <a:rPr lang="es-ES" sz="1100" dirty="0">
                <a:solidFill>
                  <a:schemeClr val="bg1"/>
                </a:solidFill>
              </a:rPr>
              <a:t>En caso de </a:t>
            </a:r>
            <a:r>
              <a:rPr lang="es-ES" sz="1100" dirty="0" smtClean="0">
                <a:solidFill>
                  <a:schemeClr val="bg1"/>
                </a:solidFill>
              </a:rPr>
              <a:t>que </a:t>
            </a:r>
            <a:r>
              <a:rPr lang="es-ES" sz="1100" dirty="0">
                <a:solidFill>
                  <a:schemeClr val="bg1"/>
                </a:solidFill>
              </a:rPr>
              <a:t>otros mecanismos de almacenamiento </a:t>
            </a:r>
            <a:r>
              <a:rPr lang="es-ES" sz="1100" dirty="0" smtClean="0">
                <a:solidFill>
                  <a:schemeClr val="bg1"/>
                </a:solidFill>
              </a:rPr>
              <a:t>público además de </a:t>
            </a:r>
            <a:r>
              <a:rPr lang="es-ES" sz="1100" b="1" dirty="0" err="1" smtClean="0">
                <a:solidFill>
                  <a:schemeClr val="bg1"/>
                </a:solidFill>
              </a:rPr>
              <a:t>SharedPreferences.Editor</a:t>
            </a:r>
            <a:r>
              <a:rPr lang="es-ES" sz="1100" dirty="0" smtClean="0">
                <a:solidFill>
                  <a:schemeClr val="bg1"/>
                </a:solidFill>
              </a:rPr>
              <a:t> se utilicen, </a:t>
            </a:r>
            <a:r>
              <a:rPr lang="es-ES" sz="1100" dirty="0">
                <a:solidFill>
                  <a:schemeClr val="bg1"/>
                </a:solidFill>
              </a:rPr>
              <a:t>los datos deben validarse en el momento en que se lean desde el mecanismo de almacenamiento.</a:t>
            </a:r>
          </a:p>
        </p:txBody>
      </p:sp>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spTree>
    <p:extLst>
      <p:ext uri="{BB962C8B-B14F-4D97-AF65-F5344CB8AC3E}">
        <p14:creationId xmlns:p14="http://schemas.microsoft.com/office/powerpoint/2010/main" val="297829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11" name="Marcador de contenido 4"/>
          <p:cNvSpPr txBox="1">
            <a:spLocks/>
          </p:cNvSpPr>
          <p:nvPr/>
        </p:nvSpPr>
        <p:spPr>
          <a:xfrm>
            <a:off x="4024668" y="581138"/>
            <a:ext cx="4142663" cy="2675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u="sng" dirty="0">
                <a:solidFill>
                  <a:schemeClr val="bg1"/>
                </a:solidFill>
              </a:rPr>
              <a:t>Almacenamiento de datos en Android</a:t>
            </a:r>
            <a:endParaRPr lang="es-ES" sz="2000" u="sng" dirty="0">
              <a:solidFill>
                <a:schemeClr val="bg1"/>
              </a:solidFill>
            </a:endParaRPr>
          </a:p>
        </p:txBody>
      </p:sp>
      <p:pic>
        <p:nvPicPr>
          <p:cNvPr id="13" name="Imagen 12"/>
          <p:cNvPicPr>
            <a:picLocks noChangeAspect="1"/>
          </p:cNvPicPr>
          <p:nvPr/>
        </p:nvPicPr>
        <p:blipFill>
          <a:blip r:embed="rId3"/>
          <a:stretch>
            <a:fillRect/>
          </a:stretch>
        </p:blipFill>
        <p:spPr>
          <a:xfrm>
            <a:off x="10787179" y="631870"/>
            <a:ext cx="1225385" cy="973259"/>
          </a:xfrm>
          <a:prstGeom prst="rect">
            <a:avLst/>
          </a:prstGeom>
        </p:spPr>
      </p:pic>
      <p:sp>
        <p:nvSpPr>
          <p:cNvPr id="5" name="Marcador de contenido 4"/>
          <p:cNvSpPr>
            <a:spLocks noGrp="1"/>
          </p:cNvSpPr>
          <p:nvPr>
            <p:ph idx="1"/>
          </p:nvPr>
        </p:nvSpPr>
        <p:spPr>
          <a:xfrm>
            <a:off x="191193" y="1118498"/>
            <a:ext cx="10416550" cy="2231531"/>
          </a:xfrm>
        </p:spPr>
        <p:txBody>
          <a:bodyPr>
            <a:noAutofit/>
          </a:bodyPr>
          <a:lstStyle/>
          <a:p>
            <a:pPr marL="0" indent="0">
              <a:buNone/>
            </a:pPr>
            <a:r>
              <a:rPr lang="es-ES" sz="1100" b="1" dirty="0">
                <a:solidFill>
                  <a:schemeClr val="bg1"/>
                </a:solidFill>
              </a:rPr>
              <a:t>2</a:t>
            </a:r>
            <a:r>
              <a:rPr lang="es-ES" sz="1100" b="1" dirty="0" smtClean="0">
                <a:solidFill>
                  <a:schemeClr val="bg1"/>
                </a:solidFill>
              </a:rPr>
              <a:t> - </a:t>
            </a:r>
            <a:r>
              <a:rPr lang="es-ES" sz="1100" dirty="0">
                <a:solidFill>
                  <a:schemeClr val="bg1"/>
                </a:solidFill>
              </a:rPr>
              <a:t>Pruebas de registros para datos sensibles</a:t>
            </a:r>
            <a:r>
              <a:rPr lang="es-ES" sz="1100" b="1" dirty="0">
                <a:solidFill>
                  <a:schemeClr val="bg1"/>
                </a:solidFill>
              </a:rPr>
              <a:t>: </a:t>
            </a:r>
            <a:endParaRPr lang="es-ES" sz="1100" b="1" dirty="0" smtClean="0">
              <a:solidFill>
                <a:schemeClr val="bg1"/>
              </a:solidFill>
            </a:endParaRPr>
          </a:p>
          <a:p>
            <a:pPr marL="0" indent="0">
              <a:buNone/>
            </a:pPr>
            <a:r>
              <a:rPr lang="es-ES" sz="1100" b="1" dirty="0" smtClean="0">
                <a:solidFill>
                  <a:schemeClr val="bg1"/>
                </a:solidFill>
              </a:rPr>
              <a:t>    </a:t>
            </a:r>
            <a:r>
              <a:rPr lang="es-ES" sz="1100" dirty="0" smtClean="0">
                <a:solidFill>
                  <a:schemeClr val="bg1"/>
                </a:solidFill>
              </a:rPr>
              <a:t>El </a:t>
            </a:r>
            <a:r>
              <a:rPr lang="es-ES" sz="1100" dirty="0">
                <a:solidFill>
                  <a:schemeClr val="bg1"/>
                </a:solidFill>
              </a:rPr>
              <a:t>registro de datos confidenciales puede exponer los datos a atacantes o aplicaciones malintencionadas y viola la confidencialidad del </a:t>
            </a:r>
            <a:r>
              <a:rPr lang="es-ES" sz="1100" dirty="0" smtClean="0">
                <a:solidFill>
                  <a:schemeClr val="bg1"/>
                </a:solidFill>
              </a:rPr>
              <a:t>usuario</a:t>
            </a:r>
          </a:p>
          <a:p>
            <a:pPr marL="0" indent="0">
              <a:buNone/>
            </a:pPr>
            <a:endParaRPr lang="es-ES" sz="1100" dirty="0" smtClean="0">
              <a:solidFill>
                <a:schemeClr val="bg1"/>
              </a:solidFill>
            </a:endParaRPr>
          </a:p>
          <a:p>
            <a:pPr marL="0" indent="0">
              <a:buNone/>
            </a:pPr>
            <a:r>
              <a:rPr lang="es-ES" sz="1100" dirty="0">
                <a:solidFill>
                  <a:schemeClr val="bg1"/>
                </a:solidFill>
              </a:rPr>
              <a:t>Verifique el código fuente de la aplicación para conocer los mecanismos de registro buscando las siguientes palabras clave</a:t>
            </a:r>
            <a:r>
              <a:rPr lang="es-ES" sz="1100" dirty="0" smtClean="0">
                <a:solidFill>
                  <a:schemeClr val="bg1"/>
                </a:solidFill>
              </a:rPr>
              <a:t>:</a:t>
            </a:r>
          </a:p>
          <a:p>
            <a:pPr marL="0" indent="0">
              <a:buNone/>
            </a:pPr>
            <a:r>
              <a:rPr lang="es-ES" sz="1100" dirty="0">
                <a:solidFill>
                  <a:schemeClr val="bg1"/>
                </a:solidFill>
              </a:rPr>
              <a:t> - Funciones y clases (</a:t>
            </a:r>
            <a:r>
              <a:rPr lang="es-ES" sz="1100" dirty="0" err="1" smtClean="0">
                <a:solidFill>
                  <a:schemeClr val="bg1"/>
                </a:solidFill>
              </a:rPr>
              <a:t>android.util.Log</a:t>
            </a:r>
            <a:r>
              <a:rPr lang="es-ES" sz="1100" dirty="0" smtClean="0">
                <a:solidFill>
                  <a:schemeClr val="bg1"/>
                </a:solidFill>
              </a:rPr>
              <a:t>, </a:t>
            </a:r>
            <a:r>
              <a:rPr lang="es-ES" sz="1100" dirty="0" err="1" smtClean="0">
                <a:solidFill>
                  <a:schemeClr val="bg1"/>
                </a:solidFill>
              </a:rPr>
              <a:t>Log.d</a:t>
            </a:r>
            <a:r>
              <a:rPr lang="es-ES" sz="1100" dirty="0" smtClean="0">
                <a:solidFill>
                  <a:schemeClr val="bg1"/>
                </a:solidFill>
              </a:rPr>
              <a:t> | </a:t>
            </a:r>
            <a:r>
              <a:rPr lang="es-ES" sz="1100" dirty="0" err="1" smtClean="0">
                <a:solidFill>
                  <a:schemeClr val="bg1"/>
                </a:solidFill>
              </a:rPr>
              <a:t>Log.e</a:t>
            </a:r>
            <a:r>
              <a:rPr lang="es-ES" sz="1100" dirty="0" smtClean="0">
                <a:solidFill>
                  <a:schemeClr val="bg1"/>
                </a:solidFill>
              </a:rPr>
              <a:t> | </a:t>
            </a:r>
            <a:r>
              <a:rPr lang="es-ES" sz="1100" dirty="0" err="1" smtClean="0">
                <a:solidFill>
                  <a:schemeClr val="bg1"/>
                </a:solidFill>
              </a:rPr>
              <a:t>Log.i</a:t>
            </a:r>
            <a:r>
              <a:rPr lang="es-ES" sz="1100" dirty="0" smtClean="0">
                <a:solidFill>
                  <a:schemeClr val="bg1"/>
                </a:solidFill>
              </a:rPr>
              <a:t> | </a:t>
            </a:r>
            <a:r>
              <a:rPr lang="es-ES" sz="1100" dirty="0" err="1" smtClean="0">
                <a:solidFill>
                  <a:schemeClr val="bg1"/>
                </a:solidFill>
              </a:rPr>
              <a:t>Log.v</a:t>
            </a:r>
            <a:r>
              <a:rPr lang="es-ES" sz="1100" dirty="0" smtClean="0">
                <a:solidFill>
                  <a:schemeClr val="bg1"/>
                </a:solidFill>
              </a:rPr>
              <a:t> | </a:t>
            </a:r>
            <a:r>
              <a:rPr lang="es-ES" sz="1100" dirty="0" err="1" smtClean="0">
                <a:solidFill>
                  <a:schemeClr val="bg1"/>
                </a:solidFill>
              </a:rPr>
              <a:t>Log.w</a:t>
            </a:r>
            <a:r>
              <a:rPr lang="es-ES" sz="1100" dirty="0" smtClean="0">
                <a:solidFill>
                  <a:schemeClr val="bg1"/>
                </a:solidFill>
              </a:rPr>
              <a:t> | </a:t>
            </a:r>
            <a:r>
              <a:rPr lang="es-ES" sz="1100" dirty="0" err="1" smtClean="0">
                <a:solidFill>
                  <a:schemeClr val="bg1"/>
                </a:solidFill>
              </a:rPr>
              <a:t>Log.wtf</a:t>
            </a:r>
            <a:r>
              <a:rPr lang="es-ES" sz="1100" dirty="0" smtClean="0">
                <a:solidFill>
                  <a:schemeClr val="bg1"/>
                </a:solidFill>
              </a:rPr>
              <a:t>, </a:t>
            </a:r>
            <a:r>
              <a:rPr lang="es-ES" sz="1100" dirty="0" err="1" smtClean="0">
                <a:solidFill>
                  <a:schemeClr val="bg1"/>
                </a:solidFill>
              </a:rPr>
              <a:t>Logger</a:t>
            </a:r>
            <a:r>
              <a:rPr lang="es-ES" sz="1100" dirty="0" smtClean="0">
                <a:solidFill>
                  <a:schemeClr val="bg1"/>
                </a:solidFill>
              </a:rPr>
              <a:t>)</a:t>
            </a:r>
          </a:p>
          <a:p>
            <a:pPr marL="0" indent="0">
              <a:buNone/>
            </a:pPr>
            <a:r>
              <a:rPr lang="es-ES" sz="1100" dirty="0">
                <a:solidFill>
                  <a:schemeClr val="bg1"/>
                </a:solidFill>
              </a:rPr>
              <a:t> - Palabras clave y salida del sistema (</a:t>
            </a:r>
            <a:r>
              <a:rPr lang="es-ES" sz="1100" dirty="0" err="1">
                <a:solidFill>
                  <a:schemeClr val="bg1"/>
                </a:solidFill>
              </a:rPr>
              <a:t>System.out.print</a:t>
            </a:r>
            <a:r>
              <a:rPr lang="es-ES" sz="1100" dirty="0">
                <a:solidFill>
                  <a:schemeClr val="bg1"/>
                </a:solidFill>
              </a:rPr>
              <a:t> | </a:t>
            </a:r>
            <a:r>
              <a:rPr lang="es-ES" sz="1100" dirty="0" err="1" smtClean="0">
                <a:solidFill>
                  <a:schemeClr val="bg1"/>
                </a:solidFill>
              </a:rPr>
              <a:t>System.err.print</a:t>
            </a:r>
            <a:r>
              <a:rPr lang="es-ES" sz="1100" dirty="0">
                <a:solidFill>
                  <a:schemeClr val="bg1"/>
                </a:solidFill>
              </a:rPr>
              <a:t> | </a:t>
            </a:r>
            <a:r>
              <a:rPr lang="es-ES" sz="1100" dirty="0" err="1" smtClean="0">
                <a:solidFill>
                  <a:schemeClr val="bg1"/>
                </a:solidFill>
              </a:rPr>
              <a:t>System.out.println</a:t>
            </a:r>
            <a:r>
              <a:rPr lang="es-ES" sz="1100" dirty="0">
                <a:solidFill>
                  <a:schemeClr val="bg1"/>
                </a:solidFill>
              </a:rPr>
              <a:t> | </a:t>
            </a:r>
            <a:r>
              <a:rPr lang="es-ES" sz="1100" dirty="0" err="1">
                <a:solidFill>
                  <a:schemeClr val="bg1"/>
                </a:solidFill>
              </a:rPr>
              <a:t>printStackTrace</a:t>
            </a:r>
            <a:r>
              <a:rPr lang="es-ES" sz="1100" dirty="0">
                <a:solidFill>
                  <a:schemeClr val="bg1"/>
                </a:solidFill>
              </a:rPr>
              <a:t>, </a:t>
            </a:r>
            <a:r>
              <a:rPr lang="es-ES" sz="1100" dirty="0" err="1" smtClean="0">
                <a:solidFill>
                  <a:schemeClr val="bg1"/>
                </a:solidFill>
              </a:rPr>
              <a:t>logfile</a:t>
            </a:r>
            <a:r>
              <a:rPr lang="es-ES" sz="1100" dirty="0" smtClean="0">
                <a:solidFill>
                  <a:schemeClr val="bg1"/>
                </a:solidFill>
              </a:rPr>
              <a:t>, </a:t>
            </a:r>
            <a:r>
              <a:rPr lang="es-ES" sz="1100" dirty="0" err="1" smtClean="0">
                <a:solidFill>
                  <a:schemeClr val="bg1"/>
                </a:solidFill>
              </a:rPr>
              <a:t>logging</a:t>
            </a:r>
            <a:r>
              <a:rPr lang="es-ES" sz="1100" dirty="0" smtClean="0">
                <a:solidFill>
                  <a:schemeClr val="bg1"/>
                </a:solidFill>
              </a:rPr>
              <a:t>, </a:t>
            </a:r>
            <a:r>
              <a:rPr lang="es-ES" sz="1100" dirty="0" err="1" smtClean="0">
                <a:solidFill>
                  <a:schemeClr val="bg1"/>
                </a:solidFill>
              </a:rPr>
              <a:t>logs</a:t>
            </a:r>
            <a:r>
              <a:rPr lang="es-ES" sz="1100" dirty="0" smtClean="0">
                <a:solidFill>
                  <a:schemeClr val="bg1"/>
                </a:solidFill>
              </a:rPr>
              <a:t>)</a:t>
            </a:r>
          </a:p>
          <a:p>
            <a:pPr marL="0" indent="0">
              <a:buNone/>
            </a:pPr>
            <a:endParaRPr lang="es-ES" sz="1100" dirty="0" smtClean="0">
              <a:solidFill>
                <a:schemeClr val="bg1"/>
              </a:solidFill>
            </a:endParaRPr>
          </a:p>
          <a:p>
            <a:pPr marL="0" indent="0">
              <a:buNone/>
            </a:pPr>
            <a:r>
              <a:rPr lang="es-ES" sz="1100" dirty="0" err="1" smtClean="0">
                <a:solidFill>
                  <a:schemeClr val="bg1"/>
                </a:solidFill>
              </a:rPr>
              <a:t>Logcat</a:t>
            </a:r>
            <a:endParaRPr lang="es-ES" sz="1100" dirty="0" smtClean="0">
              <a:solidFill>
                <a:schemeClr val="bg1"/>
              </a:solidFill>
            </a:endParaRPr>
          </a:p>
        </p:txBody>
      </p:sp>
      <p:pic>
        <p:nvPicPr>
          <p:cNvPr id="2" name="Imagen 1"/>
          <p:cNvPicPr>
            <a:picLocks noChangeAspect="1"/>
          </p:cNvPicPr>
          <p:nvPr/>
        </p:nvPicPr>
        <p:blipFill>
          <a:blip r:embed="rId4"/>
          <a:stretch>
            <a:fillRect/>
          </a:stretch>
        </p:blipFill>
        <p:spPr>
          <a:xfrm>
            <a:off x="565566" y="3721153"/>
            <a:ext cx="8283898" cy="2472507"/>
          </a:xfrm>
          <a:prstGeom prst="rect">
            <a:avLst/>
          </a:prstGeom>
        </p:spPr>
      </p:pic>
      <p:pic>
        <p:nvPicPr>
          <p:cNvPr id="7" name="Imagen 6"/>
          <p:cNvPicPr>
            <a:picLocks noChangeAspect="1"/>
          </p:cNvPicPr>
          <p:nvPr/>
        </p:nvPicPr>
        <p:blipFill>
          <a:blip r:embed="rId5"/>
          <a:stretch>
            <a:fillRect/>
          </a:stretch>
        </p:blipFill>
        <p:spPr>
          <a:xfrm>
            <a:off x="4580312" y="3721153"/>
            <a:ext cx="7432251" cy="861601"/>
          </a:xfrm>
          <a:prstGeom prst="rect">
            <a:avLst/>
          </a:prstGeom>
        </p:spPr>
      </p:pic>
    </p:spTree>
    <p:extLst>
      <p:ext uri="{BB962C8B-B14F-4D97-AF65-F5344CB8AC3E}">
        <p14:creationId xmlns:p14="http://schemas.microsoft.com/office/powerpoint/2010/main" val="3656086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spTree>
    <p:extLst>
      <p:ext uri="{BB962C8B-B14F-4D97-AF65-F5344CB8AC3E}">
        <p14:creationId xmlns:p14="http://schemas.microsoft.com/office/powerpoint/2010/main" val="2205252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contenido 2"/>
          <p:cNvSpPr>
            <a:spLocks noGrp="1"/>
          </p:cNvSpPr>
          <p:nvPr>
            <p:ph idx="1"/>
          </p:nvPr>
        </p:nvSpPr>
        <p:spPr/>
        <p:txBody>
          <a:bodyPr/>
          <a:lstStyle/>
          <a:p>
            <a:endParaRPr lang="es-ES"/>
          </a:p>
        </p:txBody>
      </p:sp>
    </p:spTree>
    <p:extLst>
      <p:ext uri="{BB962C8B-B14F-4D97-AF65-F5344CB8AC3E}">
        <p14:creationId xmlns:p14="http://schemas.microsoft.com/office/powerpoint/2010/main" val="50080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1853740"/>
            <a:ext cx="10515600" cy="4323223"/>
          </a:xfrm>
        </p:spPr>
        <p:txBody>
          <a:bodyPr>
            <a:normAutofit/>
          </a:bodyPr>
          <a:lstStyle/>
          <a:p>
            <a:pPr marL="0" indent="0">
              <a:buNone/>
            </a:pPr>
            <a:r>
              <a:rPr lang="es-ES" sz="2000" dirty="0" smtClean="0">
                <a:solidFill>
                  <a:schemeClr val="bg1"/>
                </a:solidFill>
              </a:rPr>
              <a:t>Analizando código Java en busca de métodos que implementen </a:t>
            </a:r>
            <a:r>
              <a:rPr lang="es-ES" sz="2000" dirty="0" err="1" smtClean="0">
                <a:solidFill>
                  <a:schemeClr val="bg1"/>
                </a:solidFill>
              </a:rPr>
              <a:t>CertificatePinning</a:t>
            </a:r>
            <a:endParaRPr lang="es-ES" sz="2000" dirty="0">
              <a:solidFill>
                <a:schemeClr val="bg1"/>
              </a:solidFill>
            </a:endParaRPr>
          </a:p>
        </p:txBody>
      </p:sp>
    </p:spTree>
    <p:extLst>
      <p:ext uri="{BB962C8B-B14F-4D97-AF65-F5344CB8AC3E}">
        <p14:creationId xmlns:p14="http://schemas.microsoft.com/office/powerpoint/2010/main" val="871317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2050531"/>
            <a:ext cx="10515600" cy="3956858"/>
          </a:xfrm>
        </p:spPr>
        <p:txBody>
          <a:bodyPr>
            <a:normAutofit/>
          </a:bodyPr>
          <a:lstStyle/>
          <a:p>
            <a:pPr marL="0" indent="0">
              <a:buNone/>
            </a:pPr>
            <a:r>
              <a:rPr lang="es-ES" dirty="0" smtClean="0">
                <a:solidFill>
                  <a:schemeClr val="bg1"/>
                </a:solidFill>
              </a:rPr>
              <a:t>Buscando </a:t>
            </a:r>
            <a:r>
              <a:rPr lang="es-ES" dirty="0" err="1" smtClean="0">
                <a:solidFill>
                  <a:schemeClr val="bg1"/>
                </a:solidFill>
              </a:rPr>
              <a:t>Logs</a:t>
            </a:r>
            <a:r>
              <a:rPr lang="es-ES" dirty="0" smtClean="0">
                <a:solidFill>
                  <a:schemeClr val="bg1"/>
                </a:solidFill>
              </a:rPr>
              <a:t> en el código Java</a:t>
            </a:r>
          </a:p>
          <a:p>
            <a:pPr marL="0" indent="0">
              <a:buNone/>
            </a:pPr>
            <a:endParaRPr lang="es-ES" dirty="0" smtClean="0">
              <a:solidFill>
                <a:schemeClr val="bg1"/>
              </a:solidFill>
            </a:endParaRPr>
          </a:p>
          <a:p>
            <a:pPr marL="0" indent="0">
              <a:buNone/>
            </a:pPr>
            <a:r>
              <a:rPr lang="es-ES" dirty="0" smtClean="0">
                <a:solidFill>
                  <a:schemeClr val="bg1"/>
                </a:solidFill>
              </a:rPr>
              <a:t>Android implementa un sistema de log llamado </a:t>
            </a:r>
            <a:r>
              <a:rPr lang="es-ES" dirty="0" err="1" smtClean="0">
                <a:solidFill>
                  <a:schemeClr val="bg1"/>
                </a:solidFill>
              </a:rPr>
              <a:t>logcat</a:t>
            </a:r>
            <a:r>
              <a:rPr lang="es-ES" dirty="0" smtClean="0">
                <a:solidFill>
                  <a:schemeClr val="bg1"/>
                </a:solidFill>
              </a:rPr>
              <a:t> que permite a las aplicaciones generar de manera sencilla un log centralizado para el </a:t>
            </a:r>
            <a:r>
              <a:rPr lang="es-ES" dirty="0" err="1" smtClean="0">
                <a:solidFill>
                  <a:schemeClr val="bg1"/>
                </a:solidFill>
              </a:rPr>
              <a:t>debugging</a:t>
            </a:r>
            <a:r>
              <a:rPr lang="es-ES" dirty="0" smtClean="0">
                <a:solidFill>
                  <a:schemeClr val="bg1"/>
                </a:solidFill>
              </a:rPr>
              <a:t> de las aplicaciones.</a:t>
            </a:r>
          </a:p>
          <a:p>
            <a:pPr marL="0" indent="0">
              <a:buNone/>
            </a:pPr>
            <a:r>
              <a:rPr lang="es-ES" dirty="0" smtClean="0">
                <a:solidFill>
                  <a:schemeClr val="bg1"/>
                </a:solidFill>
              </a:rPr>
              <a:t>Se considera una mala practica el uso de </a:t>
            </a:r>
            <a:r>
              <a:rPr lang="es-ES" dirty="0" err="1" smtClean="0">
                <a:solidFill>
                  <a:schemeClr val="bg1"/>
                </a:solidFill>
              </a:rPr>
              <a:t>logs</a:t>
            </a:r>
            <a:r>
              <a:rPr lang="es-ES" dirty="0" smtClean="0">
                <a:solidFill>
                  <a:schemeClr val="bg1"/>
                </a:solidFill>
              </a:rPr>
              <a:t> en aplicaciones en producción, el riesgo aumenta si la aplicación escribe en el log información sensible como credenciales.</a:t>
            </a:r>
          </a:p>
        </p:txBody>
      </p:sp>
    </p:spTree>
    <p:extLst>
      <p:ext uri="{BB962C8B-B14F-4D97-AF65-F5344CB8AC3E}">
        <p14:creationId xmlns:p14="http://schemas.microsoft.com/office/powerpoint/2010/main" val="2691966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pic>
        <p:nvPicPr>
          <p:cNvPr id="8" name="Imagen 7"/>
          <p:cNvPicPr>
            <a:picLocks noChangeAspect="1"/>
          </p:cNvPicPr>
          <p:nvPr/>
        </p:nvPicPr>
        <p:blipFill>
          <a:blip r:embed="rId3"/>
          <a:stretch>
            <a:fillRect/>
          </a:stretch>
        </p:blipFill>
        <p:spPr>
          <a:xfrm>
            <a:off x="210536" y="1778148"/>
            <a:ext cx="5100562" cy="3301703"/>
          </a:xfrm>
          <a:prstGeom prst="rect">
            <a:avLst/>
          </a:prstGeom>
        </p:spPr>
      </p:pic>
      <p:sp>
        <p:nvSpPr>
          <p:cNvPr id="5" name="Marcador de contenido 4"/>
          <p:cNvSpPr>
            <a:spLocks noGrp="1"/>
          </p:cNvSpPr>
          <p:nvPr>
            <p:ph idx="1"/>
          </p:nvPr>
        </p:nvSpPr>
        <p:spPr>
          <a:xfrm>
            <a:off x="4918710" y="1199920"/>
            <a:ext cx="2354580" cy="567978"/>
          </a:xfrm>
        </p:spPr>
        <p:txBody>
          <a:bodyPr>
            <a:normAutofit fontScale="92500"/>
          </a:bodyPr>
          <a:lstStyle/>
          <a:p>
            <a:pPr marL="0" indent="0">
              <a:buNone/>
            </a:pPr>
            <a:r>
              <a:rPr lang="es-ES" dirty="0" smtClean="0">
                <a:solidFill>
                  <a:schemeClr val="bg1"/>
                </a:solidFill>
              </a:rPr>
              <a:t>Buscando </a:t>
            </a:r>
            <a:r>
              <a:rPr lang="es-ES" dirty="0" err="1" smtClean="0">
                <a:solidFill>
                  <a:schemeClr val="bg1"/>
                </a:solidFill>
              </a:rPr>
              <a:t>URLs</a:t>
            </a:r>
            <a:endParaRPr lang="es-ES" dirty="0" smtClean="0">
              <a:solidFill>
                <a:schemeClr val="bg1"/>
              </a:solidFill>
            </a:endParaRPr>
          </a:p>
        </p:txBody>
      </p:sp>
      <p:pic>
        <p:nvPicPr>
          <p:cNvPr id="10" name="Imagen 9"/>
          <p:cNvPicPr>
            <a:picLocks noChangeAspect="1"/>
          </p:cNvPicPr>
          <p:nvPr/>
        </p:nvPicPr>
        <p:blipFill>
          <a:blip r:embed="rId4"/>
          <a:stretch>
            <a:fillRect/>
          </a:stretch>
        </p:blipFill>
        <p:spPr>
          <a:xfrm>
            <a:off x="1116623" y="5191445"/>
            <a:ext cx="3064679" cy="661485"/>
          </a:xfrm>
          <a:prstGeom prst="rect">
            <a:avLst/>
          </a:prstGeom>
        </p:spPr>
      </p:pic>
      <p:pic>
        <p:nvPicPr>
          <p:cNvPr id="11" name="Imagen 10"/>
          <p:cNvPicPr>
            <a:picLocks noChangeAspect="1"/>
          </p:cNvPicPr>
          <p:nvPr/>
        </p:nvPicPr>
        <p:blipFill>
          <a:blip r:embed="rId5"/>
          <a:stretch>
            <a:fillRect/>
          </a:stretch>
        </p:blipFill>
        <p:spPr>
          <a:xfrm>
            <a:off x="7171219" y="1921189"/>
            <a:ext cx="4594398" cy="2517807"/>
          </a:xfrm>
          <a:prstGeom prst="rect">
            <a:avLst/>
          </a:prstGeom>
        </p:spPr>
      </p:pic>
    </p:spTree>
    <p:extLst>
      <p:ext uri="{BB962C8B-B14F-4D97-AF65-F5344CB8AC3E}">
        <p14:creationId xmlns:p14="http://schemas.microsoft.com/office/powerpoint/2010/main" val="8245134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pic>
        <p:nvPicPr>
          <p:cNvPr id="7" name="Imagen 6"/>
          <p:cNvPicPr>
            <a:picLocks noChangeAspect="1"/>
          </p:cNvPicPr>
          <p:nvPr/>
        </p:nvPicPr>
        <p:blipFill>
          <a:blip r:embed="rId3"/>
          <a:stretch>
            <a:fillRect/>
          </a:stretch>
        </p:blipFill>
        <p:spPr>
          <a:xfrm>
            <a:off x="486805" y="1898469"/>
            <a:ext cx="3210373" cy="476316"/>
          </a:xfrm>
          <a:prstGeom prst="rect">
            <a:avLst/>
          </a:prstGeom>
        </p:spPr>
      </p:pic>
      <p:sp>
        <p:nvSpPr>
          <p:cNvPr id="5" name="Marcador de contenido 4"/>
          <p:cNvSpPr>
            <a:spLocks noGrp="1"/>
          </p:cNvSpPr>
          <p:nvPr>
            <p:ph idx="1"/>
          </p:nvPr>
        </p:nvSpPr>
        <p:spPr>
          <a:xfrm>
            <a:off x="5097433" y="1178608"/>
            <a:ext cx="1997133" cy="567978"/>
          </a:xfrm>
        </p:spPr>
        <p:txBody>
          <a:bodyPr>
            <a:normAutofit fontScale="92500"/>
          </a:bodyPr>
          <a:lstStyle/>
          <a:p>
            <a:pPr marL="0" indent="0">
              <a:buNone/>
            </a:pPr>
            <a:r>
              <a:rPr lang="es-ES" dirty="0" smtClean="0">
                <a:solidFill>
                  <a:schemeClr val="bg1"/>
                </a:solidFill>
              </a:rPr>
              <a:t>Buscando </a:t>
            </a:r>
            <a:r>
              <a:rPr lang="es-ES" dirty="0" err="1" smtClean="0">
                <a:solidFill>
                  <a:schemeClr val="bg1"/>
                </a:solidFill>
              </a:rPr>
              <a:t>IPs</a:t>
            </a:r>
            <a:endParaRPr lang="es-ES" dirty="0" smtClean="0">
              <a:solidFill>
                <a:schemeClr val="bg1"/>
              </a:solidFill>
            </a:endParaRPr>
          </a:p>
        </p:txBody>
      </p:sp>
      <p:pic>
        <p:nvPicPr>
          <p:cNvPr id="12" name="Imagen 11"/>
          <p:cNvPicPr>
            <a:picLocks noChangeAspect="1"/>
          </p:cNvPicPr>
          <p:nvPr/>
        </p:nvPicPr>
        <p:blipFill>
          <a:blip r:embed="rId4"/>
          <a:stretch>
            <a:fillRect/>
          </a:stretch>
        </p:blipFill>
        <p:spPr>
          <a:xfrm>
            <a:off x="486805" y="2655966"/>
            <a:ext cx="2842685" cy="461632"/>
          </a:xfrm>
          <a:prstGeom prst="rect">
            <a:avLst/>
          </a:prstGeom>
        </p:spPr>
      </p:pic>
      <p:sp>
        <p:nvSpPr>
          <p:cNvPr id="14" name="Marcador de contenido 4"/>
          <p:cNvSpPr txBox="1">
            <a:spLocks/>
          </p:cNvSpPr>
          <p:nvPr/>
        </p:nvSpPr>
        <p:spPr>
          <a:xfrm>
            <a:off x="290945" y="3605140"/>
            <a:ext cx="6558742" cy="276681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bg1"/>
                </a:solidFill>
              </a:rPr>
              <a:t>Las direcciones IP de codificación son sensibles a la seguridad. Ha conducido en el pasado a las siguientes vulnerabilidades:</a:t>
            </a:r>
          </a:p>
          <a:p>
            <a:pPr marL="0" indent="0">
              <a:buNone/>
            </a:pPr>
            <a:r>
              <a:rPr lang="es-ES" dirty="0" smtClean="0">
                <a:solidFill>
                  <a:schemeClr val="bg1"/>
                </a:solidFill>
                <a:hlinkClick r:id="rId5"/>
              </a:rPr>
              <a:t>CVE-2006-5901</a:t>
            </a:r>
            <a:r>
              <a:rPr lang="es-ES" dirty="0" smtClean="0">
                <a:solidFill>
                  <a:schemeClr val="bg1"/>
                </a:solidFill>
              </a:rPr>
              <a:t> </a:t>
            </a:r>
            <a:r>
              <a:rPr lang="es-ES" dirty="0" smtClean="0">
                <a:solidFill>
                  <a:schemeClr val="bg1"/>
                </a:solidFill>
                <a:hlinkClick r:id="rId6"/>
              </a:rPr>
              <a:t>CVE-2005-3725</a:t>
            </a:r>
            <a:endParaRPr lang="es-ES" dirty="0">
              <a:solidFill>
                <a:schemeClr val="bg1"/>
              </a:solidFill>
            </a:endParaRPr>
          </a:p>
          <a:p>
            <a:pPr marL="0" indent="0">
              <a:buNone/>
            </a:pPr>
            <a:r>
              <a:rPr lang="es-ES" dirty="0">
                <a:solidFill>
                  <a:schemeClr val="bg1"/>
                </a:solidFill>
              </a:rPr>
              <a:t>Los servicios de hoy tienen una arquitectura en constante cambio debido a sus necesidades de escalamiento y redundancia. Es un error pensar que un servicio siempre tendrá la misma dirección IP. Cuando cambie, la IP codificada tendrá que ser modificada también. Esto tendrá un impacto en el desarrollo, la entrega y la implementación del producto:</a:t>
            </a:r>
          </a:p>
          <a:p>
            <a:pPr marL="0" indent="0">
              <a:buNone/>
            </a:pPr>
            <a:r>
              <a:rPr lang="es-ES" dirty="0">
                <a:solidFill>
                  <a:schemeClr val="bg1"/>
                </a:solidFill>
              </a:rPr>
              <a:t>Los desarrolladores tendrán que hacer una solución rápida cada vez que esto suceda, en lugar de que un equipo de operaciones cambie un archivo de configuración.</a:t>
            </a:r>
          </a:p>
          <a:p>
            <a:pPr marL="0" indent="0">
              <a:buNone/>
            </a:pPr>
            <a:r>
              <a:rPr lang="es-ES" dirty="0">
                <a:solidFill>
                  <a:schemeClr val="bg1"/>
                </a:solidFill>
              </a:rPr>
              <a:t>Obliga a utilizar la misma dirección en todos los entornos (</a:t>
            </a:r>
            <a:r>
              <a:rPr lang="es-ES" dirty="0" err="1">
                <a:solidFill>
                  <a:schemeClr val="bg1"/>
                </a:solidFill>
              </a:rPr>
              <a:t>dev</a:t>
            </a:r>
            <a:r>
              <a:rPr lang="es-ES" dirty="0">
                <a:solidFill>
                  <a:schemeClr val="bg1"/>
                </a:solidFill>
              </a:rPr>
              <a:t>, </a:t>
            </a:r>
            <a:r>
              <a:rPr lang="es-ES" dirty="0" err="1">
                <a:solidFill>
                  <a:schemeClr val="bg1"/>
                </a:solidFill>
              </a:rPr>
              <a:t>sys</a:t>
            </a:r>
            <a:r>
              <a:rPr lang="es-ES" dirty="0">
                <a:solidFill>
                  <a:schemeClr val="bg1"/>
                </a:solidFill>
              </a:rPr>
              <a:t>, </a:t>
            </a:r>
            <a:r>
              <a:rPr lang="es-ES" dirty="0" err="1">
                <a:solidFill>
                  <a:schemeClr val="bg1"/>
                </a:solidFill>
              </a:rPr>
              <a:t>qa</a:t>
            </a:r>
            <a:r>
              <a:rPr lang="es-ES" dirty="0">
                <a:solidFill>
                  <a:schemeClr val="bg1"/>
                </a:solidFill>
              </a:rPr>
              <a:t>, </a:t>
            </a:r>
            <a:r>
              <a:rPr lang="es-ES" dirty="0" err="1">
                <a:solidFill>
                  <a:schemeClr val="bg1"/>
                </a:solidFill>
              </a:rPr>
              <a:t>prod</a:t>
            </a:r>
            <a:r>
              <a:rPr lang="es-ES" dirty="0">
                <a:solidFill>
                  <a:schemeClr val="bg1"/>
                </a:solidFill>
              </a:rPr>
              <a:t>).</a:t>
            </a:r>
          </a:p>
          <a:p>
            <a:pPr marL="0" indent="0">
              <a:buNone/>
            </a:pPr>
            <a:r>
              <a:rPr lang="es-ES" dirty="0">
                <a:solidFill>
                  <a:schemeClr val="bg1"/>
                </a:solidFill>
              </a:rPr>
              <a:t>Por último, pero no menos importante, tiene un efecto en la seguridad de la aplicación. Los atacantes podrían ser capaces de descompilar el código y, por lo tanto, descubrir una dirección potencialmente confidencial. Pueden realizar un ataque de denegación de servicio en el servicio en esta dirección o falsificar la dirección IP. Este tipo de ataque siempre es posible, pero en el caso de una dirección IP codificada, la solución será mucho más lenta, lo que aumentará el impacto de un ataque.</a:t>
            </a:r>
          </a:p>
        </p:txBody>
      </p:sp>
      <p:pic>
        <p:nvPicPr>
          <p:cNvPr id="3" name="Imagen 2"/>
          <p:cNvPicPr>
            <a:picLocks noChangeAspect="1"/>
          </p:cNvPicPr>
          <p:nvPr/>
        </p:nvPicPr>
        <p:blipFill>
          <a:blip r:embed="rId7"/>
          <a:stretch>
            <a:fillRect/>
          </a:stretch>
        </p:blipFill>
        <p:spPr>
          <a:xfrm>
            <a:off x="3421198" y="2546771"/>
            <a:ext cx="2380810" cy="795692"/>
          </a:xfrm>
          <a:prstGeom prst="rect">
            <a:avLst/>
          </a:prstGeom>
        </p:spPr>
      </p:pic>
      <p:pic>
        <p:nvPicPr>
          <p:cNvPr id="6" name="Imagen 5"/>
          <p:cNvPicPr>
            <a:picLocks noChangeAspect="1"/>
          </p:cNvPicPr>
          <p:nvPr/>
        </p:nvPicPr>
        <p:blipFill>
          <a:blip r:embed="rId8"/>
          <a:stretch>
            <a:fillRect/>
          </a:stretch>
        </p:blipFill>
        <p:spPr>
          <a:xfrm>
            <a:off x="7444558" y="3514450"/>
            <a:ext cx="4619980" cy="2985522"/>
          </a:xfrm>
          <a:prstGeom prst="rect">
            <a:avLst/>
          </a:prstGeom>
        </p:spPr>
      </p:pic>
      <p:sp>
        <p:nvSpPr>
          <p:cNvPr id="16" name="Marcador de contenido 4"/>
          <p:cNvSpPr txBox="1">
            <a:spLocks/>
          </p:cNvSpPr>
          <p:nvPr/>
        </p:nvSpPr>
        <p:spPr>
          <a:xfrm>
            <a:off x="6650182" y="1788960"/>
            <a:ext cx="5414355" cy="1644195"/>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Esta </a:t>
            </a:r>
            <a:r>
              <a:rPr lang="es-ES" dirty="0">
                <a:solidFill>
                  <a:schemeClr val="bg1"/>
                </a:solidFill>
              </a:rPr>
              <a:t>solución compatible recupera la dirección IP del servidor desde un archivo externo ubicado en un directorio seguro, según lo recomendado por FIO00-J. No operar en archivos en directorios </a:t>
            </a:r>
            <a:r>
              <a:rPr lang="es-ES" dirty="0" smtClean="0">
                <a:solidFill>
                  <a:schemeClr val="bg1"/>
                </a:solidFill>
              </a:rPr>
              <a:t>compartidos. </a:t>
            </a:r>
            <a:r>
              <a:rPr lang="es-ES" dirty="0">
                <a:solidFill>
                  <a:schemeClr val="bg1"/>
                </a:solidFill>
              </a:rPr>
              <a:t>Asegúrese de que la matriz esté llena cuando use </a:t>
            </a:r>
            <a:r>
              <a:rPr lang="es-ES" dirty="0" err="1">
                <a:solidFill>
                  <a:schemeClr val="bg1"/>
                </a:solidFill>
              </a:rPr>
              <a:t>read</a:t>
            </a:r>
            <a:r>
              <a:rPr lang="es-ES" dirty="0">
                <a:solidFill>
                  <a:schemeClr val="bg1"/>
                </a:solidFill>
              </a:rPr>
              <a:t> () para llenar una matriz . La exposición de la dirección IP se limita aún más almacenándola en una matriz de caracteres en lugar de en una </a:t>
            </a:r>
            <a:r>
              <a:rPr lang="es-ES" dirty="0" err="1">
                <a:solidFill>
                  <a:schemeClr val="bg1"/>
                </a:solidFill>
              </a:rPr>
              <a:t>java.lang.String</a:t>
            </a:r>
            <a:r>
              <a:rPr lang="es-ES" dirty="0">
                <a:solidFill>
                  <a:schemeClr val="bg1"/>
                </a:solidFill>
              </a:rPr>
              <a:t>, y borrando la dirección IP del servidor de la memoria inmediatamente después de su uso</a:t>
            </a:r>
            <a:r>
              <a:rPr lang="es-ES" dirty="0" smtClean="0">
                <a:solidFill>
                  <a:schemeClr val="bg1"/>
                </a:solidFill>
              </a:rPr>
              <a:t>.</a:t>
            </a:r>
          </a:p>
          <a:p>
            <a:pPr marL="0" indent="0">
              <a:buNone/>
            </a:pPr>
            <a:r>
              <a:rPr lang="es-ES" dirty="0">
                <a:solidFill>
                  <a:schemeClr val="bg1"/>
                </a:solidFill>
              </a:rPr>
              <a:t>Para limitar aún más el tiempo de exposición de la dirección IP del servidor confidencial, sustitúyalo </a:t>
            </a:r>
            <a:r>
              <a:rPr lang="es-ES" dirty="0" err="1" smtClean="0">
                <a:solidFill>
                  <a:schemeClr val="bg1"/>
                </a:solidFill>
              </a:rPr>
              <a:t>BufferedReader</a:t>
            </a:r>
            <a:r>
              <a:rPr lang="es-ES" dirty="0" smtClean="0">
                <a:solidFill>
                  <a:schemeClr val="bg1"/>
                </a:solidFill>
              </a:rPr>
              <a:t> por </a:t>
            </a:r>
            <a:r>
              <a:rPr lang="es-ES" dirty="0">
                <a:solidFill>
                  <a:schemeClr val="bg1"/>
                </a:solidFill>
              </a:rPr>
              <a:t>un búfer directo de </a:t>
            </a:r>
            <a:r>
              <a:rPr lang="es-ES" dirty="0" smtClean="0">
                <a:solidFill>
                  <a:schemeClr val="bg1"/>
                </a:solidFill>
              </a:rPr>
              <a:t>entrada/salida </a:t>
            </a:r>
            <a:r>
              <a:rPr lang="es-ES" dirty="0">
                <a:solidFill>
                  <a:schemeClr val="bg1"/>
                </a:solidFill>
              </a:rPr>
              <a:t>nativo (NIO), que puede borrarse inmediatamente después del uso.</a:t>
            </a:r>
            <a:endParaRPr lang="es-ES" dirty="0" smtClean="0">
              <a:solidFill>
                <a:schemeClr val="bg1"/>
              </a:solidFill>
            </a:endParaRPr>
          </a:p>
        </p:txBody>
      </p:sp>
    </p:spTree>
    <p:extLst>
      <p:ext uri="{BB962C8B-B14F-4D97-AF65-F5344CB8AC3E}">
        <p14:creationId xmlns:p14="http://schemas.microsoft.com/office/powerpoint/2010/main" val="5243972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1402772" y="2299910"/>
            <a:ext cx="9386455" cy="3956858"/>
          </a:xfrm>
        </p:spPr>
        <p:txBody>
          <a:bodyPr>
            <a:normAutofit/>
          </a:bodyPr>
          <a:lstStyle/>
          <a:p>
            <a:pPr marL="0" indent="0">
              <a:buNone/>
            </a:pPr>
            <a:r>
              <a:rPr lang="es-ES" dirty="0" smtClean="0">
                <a:solidFill>
                  <a:schemeClr val="bg1"/>
                </a:solidFill>
              </a:rPr>
              <a:t>Buscando </a:t>
            </a:r>
            <a:r>
              <a:rPr lang="es-ES" dirty="0" err="1" smtClean="0">
                <a:solidFill>
                  <a:schemeClr val="bg1"/>
                </a:solidFill>
              </a:rPr>
              <a:t>Webviews</a:t>
            </a:r>
            <a:r>
              <a:rPr lang="es-ES" dirty="0" smtClean="0">
                <a:solidFill>
                  <a:schemeClr val="bg1"/>
                </a:solidFill>
              </a:rPr>
              <a:t> en el código Java</a:t>
            </a:r>
          </a:p>
          <a:p>
            <a:pPr marL="0" indent="0">
              <a:buNone/>
            </a:pPr>
            <a:r>
              <a:rPr lang="es-ES" dirty="0" smtClean="0">
                <a:solidFill>
                  <a:schemeClr val="bg1"/>
                </a:solidFill>
              </a:rPr>
              <a:t> </a:t>
            </a:r>
          </a:p>
          <a:p>
            <a:pPr marL="0" indent="0">
              <a:buNone/>
            </a:pPr>
            <a:r>
              <a:rPr lang="es-ES" dirty="0" smtClean="0">
                <a:solidFill>
                  <a:schemeClr val="bg1"/>
                </a:solidFill>
              </a:rPr>
              <a:t>El </a:t>
            </a:r>
            <a:r>
              <a:rPr lang="es-ES" dirty="0" err="1" smtClean="0">
                <a:solidFill>
                  <a:schemeClr val="bg1"/>
                </a:solidFill>
              </a:rPr>
              <a:t>WebView</a:t>
            </a:r>
            <a:r>
              <a:rPr lang="es-ES" dirty="0" smtClean="0">
                <a:solidFill>
                  <a:schemeClr val="bg1"/>
                </a:solidFill>
              </a:rPr>
              <a:t> de Android es un componente que permite a las aplicaciones cargar páginas web e incrustar el resultado en una aplicación. Google ha anunciado que este componente dejará de recibir soporte </a:t>
            </a:r>
          </a:p>
        </p:txBody>
      </p:sp>
    </p:spTree>
    <p:extLst>
      <p:ext uri="{BB962C8B-B14F-4D97-AF65-F5344CB8AC3E}">
        <p14:creationId xmlns:p14="http://schemas.microsoft.com/office/powerpoint/2010/main" val="5371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ctrTitle"/>
          </p:nvPr>
        </p:nvSpPr>
        <p:spPr>
          <a:xfrm>
            <a:off x="1524000" y="843612"/>
            <a:ext cx="9144000" cy="626736"/>
          </a:xfrm>
        </p:spPr>
        <p:txBody>
          <a:bodyPr>
            <a:normAutofit/>
          </a:bodyPr>
          <a:lstStyle/>
          <a:p>
            <a:r>
              <a:rPr lang="es-ES" sz="3600" dirty="0" smtClean="0">
                <a:solidFill>
                  <a:schemeClr val="bg1"/>
                </a:solidFill>
              </a:rPr>
              <a:t>ESTRUCTURA DE UNA AUDITORIA SEGÚN YO</a:t>
            </a:r>
          </a:p>
        </p:txBody>
      </p:sp>
      <p:sp>
        <p:nvSpPr>
          <p:cNvPr id="3" name="Subtítulo 2"/>
          <p:cNvSpPr>
            <a:spLocks noGrp="1"/>
          </p:cNvSpPr>
          <p:nvPr>
            <p:ph type="subTitle" idx="1"/>
          </p:nvPr>
        </p:nvSpPr>
        <p:spPr>
          <a:xfrm>
            <a:off x="1470729" y="1984147"/>
            <a:ext cx="1518458" cy="465513"/>
          </a:xfrm>
        </p:spPr>
        <p:txBody>
          <a:bodyPr/>
          <a:lstStyle/>
          <a:p>
            <a:r>
              <a:rPr lang="es-ES" dirty="0" err="1" smtClean="0">
                <a:solidFill>
                  <a:schemeClr val="bg1"/>
                </a:solidFill>
              </a:rPr>
              <a:t>Reversing</a:t>
            </a:r>
            <a:endParaRPr lang="es-ES" dirty="0" smtClean="0">
              <a:solidFill>
                <a:schemeClr val="bg1"/>
              </a:solidFill>
            </a:endParaRPr>
          </a:p>
        </p:txBody>
      </p:sp>
      <p:sp>
        <p:nvSpPr>
          <p:cNvPr id="9" name="Subtítulo 2"/>
          <p:cNvSpPr txBox="1">
            <a:spLocks/>
          </p:cNvSpPr>
          <p:nvPr/>
        </p:nvSpPr>
        <p:spPr>
          <a:xfrm>
            <a:off x="4324454" y="1821296"/>
            <a:ext cx="1299556" cy="8067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smtClean="0">
                <a:solidFill>
                  <a:schemeClr val="bg1"/>
                </a:solidFill>
              </a:rPr>
              <a:t>Análisis Estático</a:t>
            </a:r>
            <a:endParaRPr lang="es-ES" dirty="0">
              <a:solidFill>
                <a:schemeClr val="bg1"/>
              </a:solidFill>
            </a:endParaRPr>
          </a:p>
        </p:txBody>
      </p:sp>
      <p:sp>
        <p:nvSpPr>
          <p:cNvPr id="10" name="Subtítulo 2"/>
          <p:cNvSpPr txBox="1">
            <a:spLocks/>
          </p:cNvSpPr>
          <p:nvPr/>
        </p:nvSpPr>
        <p:spPr>
          <a:xfrm>
            <a:off x="6940816" y="1821296"/>
            <a:ext cx="1299556" cy="80675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smtClean="0">
                <a:solidFill>
                  <a:schemeClr val="bg1"/>
                </a:solidFill>
              </a:rPr>
              <a:t>Análisis Dinámico</a:t>
            </a:r>
            <a:endParaRPr lang="es-ES" dirty="0">
              <a:solidFill>
                <a:schemeClr val="bg1"/>
              </a:solidFill>
            </a:endParaRPr>
          </a:p>
        </p:txBody>
      </p:sp>
      <p:sp>
        <p:nvSpPr>
          <p:cNvPr id="11" name="Subtítulo 2"/>
          <p:cNvSpPr txBox="1">
            <a:spLocks/>
          </p:cNvSpPr>
          <p:nvPr/>
        </p:nvSpPr>
        <p:spPr>
          <a:xfrm>
            <a:off x="9661066" y="2031512"/>
            <a:ext cx="1124987" cy="378549"/>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dirty="0" smtClean="0">
                <a:solidFill>
                  <a:schemeClr val="bg1"/>
                </a:solidFill>
              </a:rPr>
              <a:t>Informe</a:t>
            </a:r>
            <a:endParaRPr lang="es-ES" dirty="0">
              <a:solidFill>
                <a:schemeClr val="bg1"/>
              </a:solidFill>
            </a:endParaRP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312075" y="1991915"/>
            <a:ext cx="457745" cy="457745"/>
          </a:xfrm>
          <a:prstGeom prst="rect">
            <a:avLst/>
          </a:prstGeom>
        </p:spPr>
      </p:pic>
      <p:pic>
        <p:nvPicPr>
          <p:cNvPr id="12" name="Imagen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042436" y="1984187"/>
            <a:ext cx="457745" cy="457745"/>
          </a:xfrm>
          <a:prstGeom prst="rect">
            <a:avLst/>
          </a:prstGeom>
        </p:spPr>
      </p:pic>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697612" y="1991915"/>
            <a:ext cx="457745" cy="457745"/>
          </a:xfrm>
          <a:prstGeom prst="rect">
            <a:avLst/>
          </a:prstGeom>
        </p:spPr>
      </p:pic>
      <p:sp>
        <p:nvSpPr>
          <p:cNvPr id="14" name="Subtítulo 2"/>
          <p:cNvSpPr txBox="1">
            <a:spLocks/>
          </p:cNvSpPr>
          <p:nvPr/>
        </p:nvSpPr>
        <p:spPr>
          <a:xfrm>
            <a:off x="918147" y="3073862"/>
            <a:ext cx="2283502" cy="31254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s-ES" dirty="0">
              <a:solidFill>
                <a:schemeClr val="bg1"/>
              </a:solidFill>
            </a:endParaRPr>
          </a:p>
        </p:txBody>
      </p:sp>
      <p:sp>
        <p:nvSpPr>
          <p:cNvPr id="16" name="Rectángulo 15"/>
          <p:cNvSpPr/>
          <p:nvPr/>
        </p:nvSpPr>
        <p:spPr>
          <a:xfrm>
            <a:off x="957093" y="2704990"/>
            <a:ext cx="2671101" cy="3170099"/>
          </a:xfrm>
          <a:prstGeom prst="rect">
            <a:avLst/>
          </a:prstGeom>
        </p:spPr>
        <p:txBody>
          <a:bodyPr wrap="square">
            <a:spAutoFit/>
          </a:bodyPr>
          <a:lstStyle/>
          <a:p>
            <a:r>
              <a:rPr lang="es-ES" sz="1000" dirty="0" err="1" smtClean="0">
                <a:solidFill>
                  <a:schemeClr val="bg1"/>
                </a:solidFill>
              </a:rPr>
              <a:t>apktool</a:t>
            </a:r>
            <a:endParaRPr lang="es-ES" sz="1000" dirty="0" smtClean="0">
              <a:solidFill>
                <a:schemeClr val="bg1"/>
              </a:solidFill>
            </a:endParaRPr>
          </a:p>
          <a:p>
            <a:r>
              <a:rPr lang="es-ES" sz="1000" dirty="0" smtClean="0">
                <a:solidFill>
                  <a:schemeClr val="bg1"/>
                </a:solidFill>
                <a:hlinkClick r:id="rId4"/>
              </a:rPr>
              <a:t>https://ibotpeaches.github.io/Apktool/install/</a:t>
            </a:r>
            <a:endParaRPr lang="es-ES" sz="1000" dirty="0" smtClean="0">
              <a:solidFill>
                <a:schemeClr val="bg1"/>
              </a:solidFill>
            </a:endParaRPr>
          </a:p>
          <a:p>
            <a:r>
              <a:rPr lang="es-ES" sz="1000" dirty="0" smtClean="0">
                <a:solidFill>
                  <a:schemeClr val="bg1"/>
                </a:solidFill>
                <a:hlinkClick r:id="rId5"/>
              </a:rPr>
              <a:t>https://bitbucket.org/iBotPeaches/apktool/downloads/</a:t>
            </a:r>
            <a:endParaRPr lang="es-ES" sz="1000" dirty="0" smtClean="0">
              <a:solidFill>
                <a:schemeClr val="bg1"/>
              </a:solidFill>
            </a:endParaRPr>
          </a:p>
          <a:p>
            <a:endParaRPr lang="es-ES" sz="1000" dirty="0" smtClean="0">
              <a:solidFill>
                <a:schemeClr val="bg1"/>
              </a:solidFill>
            </a:endParaRPr>
          </a:p>
          <a:p>
            <a:r>
              <a:rPr lang="es-ES" sz="1000" dirty="0" err="1" smtClean="0">
                <a:solidFill>
                  <a:schemeClr val="bg1"/>
                </a:solidFill>
              </a:rPr>
              <a:t>Jadx</a:t>
            </a:r>
            <a:endParaRPr lang="es-ES" sz="1000" dirty="0" smtClean="0">
              <a:solidFill>
                <a:schemeClr val="bg1"/>
              </a:solidFill>
            </a:endParaRPr>
          </a:p>
          <a:p>
            <a:r>
              <a:rPr lang="es-ES" sz="1000" dirty="0" smtClean="0">
                <a:solidFill>
                  <a:schemeClr val="bg1"/>
                </a:solidFill>
                <a:hlinkClick r:id="rId6"/>
              </a:rPr>
              <a:t>https://github.com/skylot/jadx/releases</a:t>
            </a:r>
            <a:endParaRPr lang="es-ES" sz="1000" dirty="0" smtClean="0">
              <a:solidFill>
                <a:schemeClr val="bg1"/>
              </a:solidFill>
            </a:endParaRPr>
          </a:p>
          <a:p>
            <a:endParaRPr lang="es-ES" sz="1000" dirty="0" smtClean="0">
              <a:solidFill>
                <a:schemeClr val="bg1"/>
              </a:solidFill>
            </a:endParaRPr>
          </a:p>
          <a:p>
            <a:r>
              <a:rPr lang="es-ES" sz="1000" dirty="0" err="1" smtClean="0">
                <a:solidFill>
                  <a:schemeClr val="bg1"/>
                </a:solidFill>
              </a:rPr>
              <a:t>Qark</a:t>
            </a:r>
            <a:endParaRPr lang="es-ES" sz="1000" dirty="0" smtClean="0">
              <a:solidFill>
                <a:schemeClr val="bg1"/>
              </a:solidFill>
            </a:endParaRPr>
          </a:p>
          <a:p>
            <a:r>
              <a:rPr lang="es-ES" sz="1000" dirty="0" smtClean="0">
                <a:hlinkClick r:id="rId7"/>
              </a:rPr>
              <a:t>https://github.com/linkedin/qark</a:t>
            </a:r>
            <a:endParaRPr lang="es-ES" sz="1000" dirty="0" smtClean="0"/>
          </a:p>
          <a:p>
            <a:endParaRPr lang="es-ES" sz="1000" dirty="0" smtClean="0">
              <a:solidFill>
                <a:schemeClr val="bg1"/>
              </a:solidFill>
            </a:endParaRPr>
          </a:p>
          <a:p>
            <a:r>
              <a:rPr lang="es-ES" sz="1000" dirty="0" err="1" smtClean="0">
                <a:solidFill>
                  <a:schemeClr val="bg1"/>
                </a:solidFill>
              </a:rPr>
              <a:t>NotePad</a:t>
            </a:r>
            <a:r>
              <a:rPr lang="es-ES" sz="1000" dirty="0" smtClean="0">
                <a:solidFill>
                  <a:schemeClr val="bg1"/>
                </a:solidFill>
              </a:rPr>
              <a:t>++ </a:t>
            </a:r>
          </a:p>
          <a:p>
            <a:r>
              <a:rPr lang="es-ES" sz="1000" dirty="0" smtClean="0">
                <a:solidFill>
                  <a:schemeClr val="bg1"/>
                </a:solidFill>
                <a:hlinkClick r:id="rId8"/>
              </a:rPr>
              <a:t>https://notepad-plus-plus.org/download/v7.5.8.html</a:t>
            </a:r>
            <a:endParaRPr lang="es-ES" sz="1000" dirty="0" smtClean="0">
              <a:solidFill>
                <a:schemeClr val="bg1"/>
              </a:solidFill>
            </a:endParaRPr>
          </a:p>
          <a:p>
            <a:endParaRPr lang="es-ES" sz="1000" dirty="0" smtClean="0">
              <a:solidFill>
                <a:schemeClr val="bg1"/>
              </a:solidFill>
            </a:endParaRPr>
          </a:p>
          <a:p>
            <a:r>
              <a:rPr lang="es-ES" sz="1000" dirty="0" err="1" smtClean="0">
                <a:solidFill>
                  <a:schemeClr val="bg1"/>
                </a:solidFill>
              </a:rPr>
              <a:t>SublimeText</a:t>
            </a:r>
            <a:endParaRPr lang="es-ES" sz="1000" dirty="0" smtClean="0">
              <a:solidFill>
                <a:schemeClr val="bg1"/>
              </a:solidFill>
            </a:endParaRPr>
          </a:p>
          <a:p>
            <a:r>
              <a:rPr lang="es-ES" sz="1000" dirty="0" smtClean="0">
                <a:solidFill>
                  <a:schemeClr val="bg1"/>
                </a:solidFill>
                <a:hlinkClick r:id="rId9"/>
              </a:rPr>
              <a:t>https://www.sublimetext.com/</a:t>
            </a:r>
            <a:endParaRPr lang="es-ES" sz="1000" dirty="0" smtClean="0">
              <a:solidFill>
                <a:schemeClr val="bg1"/>
              </a:solidFill>
            </a:endParaRPr>
          </a:p>
          <a:p>
            <a:endParaRPr lang="es-ES" sz="1000" dirty="0" smtClean="0">
              <a:solidFill>
                <a:schemeClr val="bg1"/>
              </a:solidFill>
            </a:endParaRPr>
          </a:p>
          <a:p>
            <a:r>
              <a:rPr lang="es-ES" sz="1000" dirty="0" smtClean="0">
                <a:solidFill>
                  <a:schemeClr val="bg1"/>
                </a:solidFill>
              </a:rPr>
              <a:t>Android Studio</a:t>
            </a:r>
          </a:p>
          <a:p>
            <a:r>
              <a:rPr lang="es-ES" sz="1000" dirty="0" smtClean="0">
                <a:solidFill>
                  <a:schemeClr val="bg1"/>
                </a:solidFill>
                <a:hlinkClick r:id="rId10"/>
              </a:rPr>
              <a:t>https://developer.android.com/studio/</a:t>
            </a:r>
            <a:endParaRPr lang="es-ES" sz="1000" dirty="0" smtClean="0">
              <a:solidFill>
                <a:schemeClr val="bg1"/>
              </a:solidFill>
            </a:endParaRPr>
          </a:p>
        </p:txBody>
      </p:sp>
      <p:sp>
        <p:nvSpPr>
          <p:cNvPr id="18" name="Rectángulo 17"/>
          <p:cNvSpPr/>
          <p:nvPr/>
        </p:nvSpPr>
        <p:spPr>
          <a:xfrm>
            <a:off x="4054740" y="2704990"/>
            <a:ext cx="2167474" cy="1908215"/>
          </a:xfrm>
          <a:prstGeom prst="rect">
            <a:avLst/>
          </a:prstGeom>
        </p:spPr>
        <p:txBody>
          <a:bodyPr wrap="square">
            <a:spAutoFit/>
          </a:bodyPr>
          <a:lstStyle/>
          <a:p>
            <a:r>
              <a:rPr lang="es-ES" sz="1000" dirty="0" err="1" smtClean="0">
                <a:solidFill>
                  <a:schemeClr val="bg1"/>
                </a:solidFill>
              </a:rPr>
              <a:t>SublimeText</a:t>
            </a:r>
            <a:endParaRPr lang="es-ES" sz="1000" dirty="0" smtClean="0">
              <a:solidFill>
                <a:schemeClr val="bg1"/>
              </a:solidFill>
            </a:endParaRPr>
          </a:p>
          <a:p>
            <a:r>
              <a:rPr lang="es-ES" sz="1000" dirty="0" smtClean="0">
                <a:hlinkClick r:id="rId11"/>
              </a:rPr>
              <a:t>https://www.sublimetext.com/3</a:t>
            </a:r>
            <a:endParaRPr lang="es-ES" sz="1000" dirty="0" smtClean="0">
              <a:solidFill>
                <a:schemeClr val="bg1"/>
              </a:solidFill>
            </a:endParaRPr>
          </a:p>
          <a:p>
            <a:endParaRPr lang="es-ES" sz="1000" dirty="0" smtClean="0">
              <a:solidFill>
                <a:schemeClr val="bg1"/>
              </a:solidFill>
            </a:endParaRPr>
          </a:p>
          <a:p>
            <a:r>
              <a:rPr lang="es-ES" sz="1000" dirty="0" smtClean="0">
                <a:solidFill>
                  <a:schemeClr val="bg1"/>
                </a:solidFill>
              </a:rPr>
              <a:t>JD-GUI </a:t>
            </a:r>
            <a:r>
              <a:rPr lang="es-ES" sz="1000" dirty="0" err="1" smtClean="0">
                <a:solidFill>
                  <a:schemeClr val="bg1"/>
                </a:solidFill>
              </a:rPr>
              <a:t>Decompiler</a:t>
            </a:r>
            <a:endParaRPr lang="es-ES" sz="1000" dirty="0" smtClean="0">
              <a:solidFill>
                <a:schemeClr val="bg1"/>
              </a:solidFill>
            </a:endParaRPr>
          </a:p>
          <a:p>
            <a:r>
              <a:rPr lang="es-ES" sz="1000" dirty="0" smtClean="0">
                <a:hlinkClick r:id="rId12"/>
              </a:rPr>
              <a:t>http://java-decompiler.github.io/</a:t>
            </a:r>
            <a:endParaRPr lang="es-ES" sz="1000" dirty="0" smtClean="0">
              <a:solidFill>
                <a:schemeClr val="bg1"/>
              </a:solidFill>
            </a:endParaRPr>
          </a:p>
          <a:p>
            <a:endParaRPr lang="es-ES" sz="1000" dirty="0" smtClean="0">
              <a:solidFill>
                <a:schemeClr val="bg1"/>
              </a:solidFill>
            </a:endParaRPr>
          </a:p>
          <a:p>
            <a:r>
              <a:rPr lang="es-ES" sz="1000" dirty="0" smtClean="0">
                <a:solidFill>
                  <a:schemeClr val="bg1"/>
                </a:solidFill>
              </a:rPr>
              <a:t>SQ-Lite Browser</a:t>
            </a:r>
          </a:p>
          <a:p>
            <a:r>
              <a:rPr lang="es-ES" sz="1000" dirty="0" smtClean="0">
                <a:hlinkClick r:id="rId13"/>
              </a:rPr>
              <a:t>https://sqlitebrowser.org/</a:t>
            </a:r>
            <a:endParaRPr lang="es-ES" sz="1000" dirty="0" smtClean="0">
              <a:solidFill>
                <a:schemeClr val="bg1"/>
              </a:solidFill>
            </a:endParaRPr>
          </a:p>
          <a:p>
            <a:endParaRPr lang="es-ES" sz="1000" dirty="0">
              <a:solidFill>
                <a:schemeClr val="bg1"/>
              </a:solidFill>
            </a:endParaRPr>
          </a:p>
          <a:p>
            <a:r>
              <a:rPr lang="es-ES" sz="1000" dirty="0" smtClean="0">
                <a:solidFill>
                  <a:schemeClr val="bg1"/>
                </a:solidFill>
              </a:rPr>
              <a:t>Dexter</a:t>
            </a:r>
          </a:p>
          <a:p>
            <a:r>
              <a:rPr lang="es-ES" sz="1000" dirty="0" smtClean="0">
                <a:hlinkClick r:id="rId14"/>
              </a:rPr>
              <a:t>https://github.com/Samsung/Dexter</a:t>
            </a:r>
            <a:endParaRPr lang="es-ES" sz="1000" dirty="0" smtClean="0"/>
          </a:p>
          <a:p>
            <a:endParaRPr lang="es-ES" sz="800" dirty="0">
              <a:solidFill>
                <a:schemeClr val="bg1"/>
              </a:solidFill>
            </a:endParaRPr>
          </a:p>
        </p:txBody>
      </p:sp>
      <p:sp>
        <p:nvSpPr>
          <p:cNvPr id="19" name="Rectángulo 18"/>
          <p:cNvSpPr/>
          <p:nvPr/>
        </p:nvSpPr>
        <p:spPr>
          <a:xfrm>
            <a:off x="6500181" y="2677267"/>
            <a:ext cx="2495964" cy="2369880"/>
          </a:xfrm>
          <a:prstGeom prst="rect">
            <a:avLst/>
          </a:prstGeom>
        </p:spPr>
        <p:txBody>
          <a:bodyPr wrap="square">
            <a:spAutoFit/>
          </a:bodyPr>
          <a:lstStyle/>
          <a:p>
            <a:r>
              <a:rPr lang="es-ES" sz="1000" dirty="0" err="1" smtClean="0">
                <a:solidFill>
                  <a:schemeClr val="bg1"/>
                </a:solidFill>
              </a:rPr>
              <a:t>Xposed</a:t>
            </a:r>
            <a:endParaRPr lang="es-ES" sz="1000" dirty="0" smtClean="0">
              <a:solidFill>
                <a:schemeClr val="bg1"/>
              </a:solidFill>
            </a:endParaRPr>
          </a:p>
          <a:p>
            <a:r>
              <a:rPr lang="es-ES" sz="1000" dirty="0" smtClean="0">
                <a:hlinkClick r:id="rId15"/>
              </a:rPr>
              <a:t>https://repo.xposed.info/</a:t>
            </a:r>
            <a:endParaRPr lang="es-ES" sz="1000" dirty="0" smtClean="0"/>
          </a:p>
          <a:p>
            <a:endParaRPr lang="es-ES" sz="1000" dirty="0"/>
          </a:p>
          <a:p>
            <a:r>
              <a:rPr lang="es-ES" sz="1000" dirty="0" err="1" smtClean="0">
                <a:solidFill>
                  <a:schemeClr val="bg1"/>
                </a:solidFill>
              </a:rPr>
              <a:t>AndroGuard</a:t>
            </a:r>
            <a:endParaRPr lang="es-ES" sz="1000" dirty="0" smtClean="0">
              <a:solidFill>
                <a:schemeClr val="bg1"/>
              </a:solidFill>
            </a:endParaRPr>
          </a:p>
          <a:p>
            <a:r>
              <a:rPr lang="es-ES" sz="1000" dirty="0">
                <a:hlinkClick r:id="rId16"/>
              </a:rPr>
              <a:t>https://</a:t>
            </a:r>
            <a:r>
              <a:rPr lang="es-ES" sz="1000" dirty="0" smtClean="0">
                <a:hlinkClick r:id="rId16"/>
              </a:rPr>
              <a:t>github.com/androguard/androguard</a:t>
            </a:r>
            <a:endParaRPr lang="es-ES" sz="1000" dirty="0" smtClean="0"/>
          </a:p>
          <a:p>
            <a:endParaRPr lang="es-ES" sz="1000" dirty="0">
              <a:solidFill>
                <a:schemeClr val="bg1"/>
              </a:solidFill>
            </a:endParaRPr>
          </a:p>
          <a:p>
            <a:r>
              <a:rPr lang="es-ES" sz="1000" dirty="0" err="1" smtClean="0">
                <a:solidFill>
                  <a:schemeClr val="bg1"/>
                </a:solidFill>
              </a:rPr>
              <a:t>Burpsuite</a:t>
            </a:r>
            <a:r>
              <a:rPr lang="es-ES" sz="1000" dirty="0" smtClean="0">
                <a:solidFill>
                  <a:schemeClr val="bg1"/>
                </a:solidFill>
              </a:rPr>
              <a:t>, </a:t>
            </a:r>
            <a:r>
              <a:rPr lang="es-ES" sz="1000" dirty="0" err="1" smtClean="0">
                <a:solidFill>
                  <a:schemeClr val="bg1"/>
                </a:solidFill>
              </a:rPr>
              <a:t>WireShark</a:t>
            </a:r>
            <a:r>
              <a:rPr lang="es-ES" sz="1000" dirty="0" smtClean="0">
                <a:solidFill>
                  <a:schemeClr val="bg1"/>
                </a:solidFill>
              </a:rPr>
              <a:t>, VMWare, </a:t>
            </a:r>
            <a:r>
              <a:rPr lang="es-ES" sz="1000" dirty="0" err="1" smtClean="0">
                <a:solidFill>
                  <a:schemeClr val="bg1"/>
                </a:solidFill>
              </a:rPr>
              <a:t>VirtualBox</a:t>
            </a:r>
            <a:r>
              <a:rPr lang="es-ES" sz="1000" dirty="0" smtClean="0">
                <a:solidFill>
                  <a:schemeClr val="bg1"/>
                </a:solidFill>
              </a:rPr>
              <a:t>…</a:t>
            </a:r>
          </a:p>
          <a:p>
            <a:r>
              <a:rPr lang="es-ES" sz="1000" dirty="0" smtClean="0"/>
              <a:t>------------------------------------------------------------</a:t>
            </a:r>
            <a:endParaRPr lang="es-ES" sz="1000" dirty="0"/>
          </a:p>
          <a:p>
            <a:r>
              <a:rPr lang="es-ES" sz="1000" dirty="0" err="1" smtClean="0">
                <a:solidFill>
                  <a:schemeClr val="bg1"/>
                </a:solidFill>
              </a:rPr>
              <a:t>MobSF</a:t>
            </a:r>
            <a:r>
              <a:rPr lang="es-ES" sz="1000" dirty="0" smtClean="0">
                <a:solidFill>
                  <a:schemeClr val="bg1"/>
                </a:solidFill>
              </a:rPr>
              <a:t> </a:t>
            </a:r>
          </a:p>
          <a:p>
            <a:r>
              <a:rPr lang="es-ES" sz="1000" dirty="0" smtClean="0">
                <a:hlinkClick r:id="rId17"/>
              </a:rPr>
              <a:t>https://github.com/MobSF/Mobile-Security-Framework-MobSF</a:t>
            </a:r>
            <a:endParaRPr lang="es-ES" sz="1000" dirty="0" smtClean="0">
              <a:solidFill>
                <a:schemeClr val="bg1"/>
              </a:solidFill>
            </a:endParaRPr>
          </a:p>
          <a:p>
            <a:endParaRPr lang="es-ES" sz="1000" dirty="0" smtClean="0">
              <a:solidFill>
                <a:schemeClr val="bg1"/>
              </a:solidFill>
            </a:endParaRPr>
          </a:p>
          <a:p>
            <a:r>
              <a:rPr lang="es-ES" sz="1000" dirty="0" err="1" smtClean="0">
                <a:solidFill>
                  <a:schemeClr val="bg1"/>
                </a:solidFill>
              </a:rPr>
              <a:t>Drozer</a:t>
            </a:r>
            <a:endParaRPr lang="es-ES" sz="1000" dirty="0" smtClean="0">
              <a:solidFill>
                <a:schemeClr val="bg1"/>
              </a:solidFill>
            </a:endParaRPr>
          </a:p>
          <a:p>
            <a:r>
              <a:rPr lang="es-ES" sz="1000" dirty="0" smtClean="0">
                <a:hlinkClick r:id="rId18"/>
              </a:rPr>
              <a:t>https://github.com/mwrlabs/drozer</a:t>
            </a:r>
            <a:endParaRPr lang="es-ES" sz="1000" dirty="0" smtClean="0"/>
          </a:p>
          <a:p>
            <a:endParaRPr lang="es-ES" sz="800" dirty="0">
              <a:solidFill>
                <a:schemeClr val="bg1"/>
              </a:solidFill>
            </a:endParaRPr>
          </a:p>
        </p:txBody>
      </p:sp>
      <p:sp>
        <p:nvSpPr>
          <p:cNvPr id="20" name="Rectángulo 19"/>
          <p:cNvSpPr/>
          <p:nvPr/>
        </p:nvSpPr>
        <p:spPr>
          <a:xfrm>
            <a:off x="9274112" y="2706214"/>
            <a:ext cx="2229978" cy="800219"/>
          </a:xfrm>
          <a:prstGeom prst="rect">
            <a:avLst/>
          </a:prstGeom>
        </p:spPr>
        <p:txBody>
          <a:bodyPr wrap="square">
            <a:spAutoFit/>
          </a:bodyPr>
          <a:lstStyle/>
          <a:p>
            <a:r>
              <a:rPr lang="es-ES" sz="1000" dirty="0" err="1" smtClean="0">
                <a:solidFill>
                  <a:schemeClr val="bg1"/>
                </a:solidFill>
              </a:rPr>
              <a:t>CherryTree</a:t>
            </a:r>
            <a:endParaRPr lang="es-ES" sz="1000" dirty="0" smtClean="0">
              <a:solidFill>
                <a:schemeClr val="bg1"/>
              </a:solidFill>
            </a:endParaRPr>
          </a:p>
          <a:p>
            <a:r>
              <a:rPr lang="es-ES" sz="1000" dirty="0" smtClean="0">
                <a:hlinkClick r:id="rId19"/>
              </a:rPr>
              <a:t>https://www.giuspen.com/cherrytree/</a:t>
            </a:r>
            <a:endParaRPr lang="es-ES" sz="1000" dirty="0" smtClean="0"/>
          </a:p>
          <a:p>
            <a:endParaRPr lang="es-ES" sz="1000" dirty="0" smtClean="0">
              <a:solidFill>
                <a:schemeClr val="bg1"/>
              </a:solidFill>
            </a:endParaRPr>
          </a:p>
          <a:p>
            <a:endParaRPr lang="es-ES" sz="800" dirty="0" smtClean="0">
              <a:solidFill>
                <a:schemeClr val="bg1"/>
              </a:solidFill>
            </a:endParaRPr>
          </a:p>
          <a:p>
            <a:r>
              <a:rPr lang="es-ES" sz="800" dirty="0" smtClean="0">
                <a:solidFill>
                  <a:schemeClr val="bg1"/>
                </a:solidFill>
              </a:rPr>
              <a:t>No voy a poner el </a:t>
            </a:r>
            <a:r>
              <a:rPr lang="es-ES" sz="800" dirty="0" err="1" smtClean="0">
                <a:solidFill>
                  <a:schemeClr val="bg1"/>
                </a:solidFill>
              </a:rPr>
              <a:t>pdf</a:t>
            </a:r>
            <a:r>
              <a:rPr lang="es-ES" sz="800" dirty="0" smtClean="0">
                <a:solidFill>
                  <a:schemeClr val="bg1"/>
                </a:solidFill>
              </a:rPr>
              <a:t> y el Word…</a:t>
            </a:r>
            <a:endParaRPr lang="es-ES" sz="800" dirty="0">
              <a:solidFill>
                <a:schemeClr val="bg1"/>
              </a:solidFill>
            </a:endParaRPr>
          </a:p>
        </p:txBody>
      </p:sp>
    </p:spTree>
    <p:extLst>
      <p:ext uri="{BB962C8B-B14F-4D97-AF65-F5344CB8AC3E}">
        <p14:creationId xmlns:p14="http://schemas.microsoft.com/office/powerpoint/2010/main" val="334355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457892" y="1460328"/>
            <a:ext cx="5638108" cy="493164"/>
          </a:xfrm>
        </p:spPr>
        <p:txBody>
          <a:bodyPr>
            <a:normAutofit/>
          </a:bodyPr>
          <a:lstStyle/>
          <a:p>
            <a:pPr marL="0" indent="0">
              <a:buNone/>
            </a:pPr>
            <a:r>
              <a:rPr lang="es-ES" dirty="0" smtClean="0">
                <a:solidFill>
                  <a:schemeClr val="bg1"/>
                </a:solidFill>
              </a:rPr>
              <a:t>Buscando </a:t>
            </a:r>
            <a:r>
              <a:rPr lang="es-ES" dirty="0" err="1" smtClean="0">
                <a:solidFill>
                  <a:schemeClr val="bg1"/>
                </a:solidFill>
              </a:rPr>
              <a:t>Webviews</a:t>
            </a:r>
            <a:r>
              <a:rPr lang="es-ES" dirty="0" smtClean="0">
                <a:solidFill>
                  <a:schemeClr val="bg1"/>
                </a:solidFill>
              </a:rPr>
              <a:t> en el código Java</a:t>
            </a:r>
          </a:p>
        </p:txBody>
      </p:sp>
      <p:pic>
        <p:nvPicPr>
          <p:cNvPr id="6" name="Imagen 5"/>
          <p:cNvPicPr>
            <a:picLocks noChangeAspect="1"/>
          </p:cNvPicPr>
          <p:nvPr/>
        </p:nvPicPr>
        <p:blipFill>
          <a:blip r:embed="rId3"/>
          <a:stretch>
            <a:fillRect/>
          </a:stretch>
        </p:blipFill>
        <p:spPr>
          <a:xfrm>
            <a:off x="1329858" y="2396569"/>
            <a:ext cx="9149899" cy="3763544"/>
          </a:xfrm>
          <a:prstGeom prst="rect">
            <a:avLst/>
          </a:prstGeom>
        </p:spPr>
      </p:pic>
    </p:spTree>
    <p:extLst>
      <p:ext uri="{BB962C8B-B14F-4D97-AF65-F5344CB8AC3E}">
        <p14:creationId xmlns:p14="http://schemas.microsoft.com/office/powerpoint/2010/main" val="1773183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2050531"/>
            <a:ext cx="10515600" cy="3956858"/>
          </a:xfrm>
        </p:spPr>
        <p:txBody>
          <a:bodyPr>
            <a:normAutofit fontScale="92500"/>
          </a:bodyPr>
          <a:lstStyle/>
          <a:p>
            <a:pPr marL="0" indent="0">
              <a:buNone/>
            </a:pPr>
            <a:r>
              <a:rPr lang="es-ES" dirty="0" smtClean="0">
                <a:solidFill>
                  <a:schemeClr val="bg1"/>
                </a:solidFill>
              </a:rPr>
              <a:t>Analizando AndroidManifest.xml</a:t>
            </a:r>
          </a:p>
          <a:p>
            <a:pPr marL="0" indent="0">
              <a:buNone/>
            </a:pPr>
            <a:r>
              <a:rPr lang="es-ES" dirty="0" smtClean="0">
                <a:solidFill>
                  <a:schemeClr val="bg1"/>
                </a:solidFill>
              </a:rPr>
              <a:t>(Archivo de configuración de la aplicación)</a:t>
            </a:r>
          </a:p>
          <a:p>
            <a:pPr marL="0" indent="0">
              <a:buNone/>
            </a:pPr>
            <a:endParaRPr lang="es-ES" dirty="0" smtClean="0">
              <a:solidFill>
                <a:schemeClr val="bg1"/>
              </a:solidFill>
            </a:endParaRPr>
          </a:p>
          <a:p>
            <a:pPr marL="0" indent="0">
              <a:buNone/>
            </a:pPr>
            <a:r>
              <a:rPr lang="es-ES" dirty="0" smtClean="0">
                <a:solidFill>
                  <a:schemeClr val="bg1"/>
                </a:solidFill>
              </a:rPr>
              <a:t>El parámetro del </a:t>
            </a:r>
            <a:r>
              <a:rPr lang="es-ES" dirty="0" err="1" smtClean="0">
                <a:solidFill>
                  <a:schemeClr val="bg1"/>
                </a:solidFill>
              </a:rPr>
              <a:t>manifest</a:t>
            </a:r>
            <a:r>
              <a:rPr lang="es-ES" dirty="0" smtClean="0">
                <a:solidFill>
                  <a:schemeClr val="bg1"/>
                </a:solidFill>
              </a:rPr>
              <a:t> “</a:t>
            </a:r>
            <a:r>
              <a:rPr lang="es-ES" dirty="0" err="1" smtClean="0">
                <a:solidFill>
                  <a:schemeClr val="bg1"/>
                </a:solidFill>
              </a:rPr>
              <a:t>AllowBackup</a:t>
            </a:r>
            <a:r>
              <a:rPr lang="es-ES" dirty="0" smtClean="0">
                <a:solidFill>
                  <a:schemeClr val="bg1"/>
                </a:solidFill>
              </a:rPr>
              <a:t>” establece si la aplicación permite</a:t>
            </a:r>
          </a:p>
          <a:p>
            <a:pPr marL="0" indent="0">
              <a:buNone/>
            </a:pPr>
            <a:r>
              <a:rPr lang="es-ES" dirty="0" smtClean="0">
                <a:solidFill>
                  <a:schemeClr val="bg1"/>
                </a:solidFill>
              </a:rPr>
              <a:t>copias de seguridad en el </a:t>
            </a:r>
            <a:r>
              <a:rPr lang="es-ES" dirty="0" err="1" smtClean="0">
                <a:solidFill>
                  <a:schemeClr val="bg1"/>
                </a:solidFill>
              </a:rPr>
              <a:t>cloud</a:t>
            </a:r>
            <a:r>
              <a:rPr lang="es-ES" dirty="0" smtClean="0">
                <a:solidFill>
                  <a:schemeClr val="bg1"/>
                </a:solidFill>
              </a:rPr>
              <a:t> o un dispositivo físico. Por defecto, este</a:t>
            </a:r>
          </a:p>
          <a:p>
            <a:pPr marL="0" indent="0">
              <a:buNone/>
            </a:pPr>
            <a:r>
              <a:rPr lang="es-ES" dirty="0" smtClean="0">
                <a:solidFill>
                  <a:schemeClr val="bg1"/>
                </a:solidFill>
              </a:rPr>
              <a:t>atributo se establece a “True”, con lo que es necesario ponerla a “False”.</a:t>
            </a:r>
          </a:p>
          <a:p>
            <a:pPr marL="0" indent="0">
              <a:buNone/>
            </a:pPr>
            <a:r>
              <a:rPr lang="es-ES" dirty="0" smtClean="0">
                <a:solidFill>
                  <a:schemeClr val="bg1"/>
                </a:solidFill>
              </a:rPr>
              <a:t>Por otro lado, el atributo “</a:t>
            </a:r>
            <a:r>
              <a:rPr lang="es-ES" dirty="0" err="1" smtClean="0">
                <a:solidFill>
                  <a:schemeClr val="bg1"/>
                </a:solidFill>
              </a:rPr>
              <a:t>debuggable</a:t>
            </a:r>
            <a:r>
              <a:rPr lang="es-ES" dirty="0" smtClean="0">
                <a:solidFill>
                  <a:schemeClr val="bg1"/>
                </a:solidFill>
              </a:rPr>
              <a:t>”, si se define a “True” permite ejecutar</a:t>
            </a:r>
          </a:p>
          <a:p>
            <a:pPr marL="0" indent="0">
              <a:buNone/>
            </a:pPr>
            <a:r>
              <a:rPr lang="es-ES" dirty="0" smtClean="0">
                <a:solidFill>
                  <a:schemeClr val="bg1"/>
                </a:solidFill>
              </a:rPr>
              <a:t>la aplicación en modo </a:t>
            </a:r>
            <a:r>
              <a:rPr lang="es-ES" dirty="0" err="1" smtClean="0">
                <a:solidFill>
                  <a:schemeClr val="bg1"/>
                </a:solidFill>
              </a:rPr>
              <a:t>debug</a:t>
            </a:r>
            <a:r>
              <a:rPr lang="es-ES" dirty="0" smtClean="0">
                <a:solidFill>
                  <a:schemeClr val="bg1"/>
                </a:solidFill>
              </a:rPr>
              <a:t> incluso con el dispositivo en </a:t>
            </a:r>
            <a:r>
              <a:rPr lang="es-ES" dirty="0" err="1" smtClean="0">
                <a:solidFill>
                  <a:schemeClr val="bg1"/>
                </a:solidFill>
              </a:rPr>
              <a:t>en</a:t>
            </a:r>
            <a:r>
              <a:rPr lang="es-ES" dirty="0" smtClean="0">
                <a:solidFill>
                  <a:schemeClr val="bg1"/>
                </a:solidFill>
              </a:rPr>
              <a:t> modo usuario.</a:t>
            </a:r>
          </a:p>
        </p:txBody>
      </p:sp>
    </p:spTree>
    <p:extLst>
      <p:ext uri="{BB962C8B-B14F-4D97-AF65-F5344CB8AC3E}">
        <p14:creationId xmlns:p14="http://schemas.microsoft.com/office/powerpoint/2010/main" val="1305028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1853740"/>
            <a:ext cx="10515600" cy="4323223"/>
          </a:xfrm>
        </p:spPr>
        <p:txBody>
          <a:bodyPr>
            <a:normAutofit/>
          </a:bodyPr>
          <a:lstStyle/>
          <a:p>
            <a:pPr marL="0" indent="0">
              <a:buNone/>
            </a:pPr>
            <a:r>
              <a:rPr lang="es-ES" dirty="0" smtClean="0">
                <a:solidFill>
                  <a:schemeClr val="bg1"/>
                </a:solidFill>
              </a:rPr>
              <a:t>Analizando la protección/ofuscación del código (</a:t>
            </a:r>
            <a:r>
              <a:rPr lang="es-ES" dirty="0" err="1" smtClean="0">
                <a:solidFill>
                  <a:schemeClr val="bg1"/>
                </a:solidFill>
              </a:rPr>
              <a:t>ProGuard</a:t>
            </a:r>
            <a:r>
              <a:rPr lang="es-ES" dirty="0" smtClean="0">
                <a:solidFill>
                  <a:schemeClr val="bg1"/>
                </a:solidFill>
              </a:rPr>
              <a:t>, </a:t>
            </a:r>
            <a:r>
              <a:rPr lang="es-ES" dirty="0" err="1" smtClean="0">
                <a:solidFill>
                  <a:schemeClr val="bg1"/>
                </a:solidFill>
              </a:rPr>
              <a:t>DexGuard</a:t>
            </a:r>
            <a:r>
              <a:rPr lang="es-ES" dirty="0" smtClean="0">
                <a:solidFill>
                  <a:schemeClr val="bg1"/>
                </a:solidFill>
              </a:rPr>
              <a:t>, </a:t>
            </a:r>
            <a:r>
              <a:rPr lang="es-ES" dirty="0" err="1" smtClean="0">
                <a:solidFill>
                  <a:schemeClr val="bg1"/>
                </a:solidFill>
              </a:rPr>
              <a:t>Arxan</a:t>
            </a:r>
            <a:r>
              <a:rPr lang="es-ES" dirty="0" smtClean="0">
                <a:solidFill>
                  <a:schemeClr val="bg1"/>
                </a:solidFill>
              </a:rPr>
              <a:t>…)</a:t>
            </a:r>
          </a:p>
          <a:p>
            <a:pPr marL="0" indent="0">
              <a:buNone/>
            </a:pPr>
            <a:endParaRPr lang="es-ES" sz="2000" dirty="0">
              <a:solidFill>
                <a:schemeClr val="bg1"/>
              </a:solidFill>
            </a:endParaRPr>
          </a:p>
          <a:p>
            <a:pPr marL="0" indent="0">
              <a:buNone/>
            </a:pPr>
            <a:r>
              <a:rPr lang="es-ES" sz="2000" dirty="0" err="1" smtClean="0">
                <a:solidFill>
                  <a:schemeClr val="bg1"/>
                </a:solidFill>
              </a:rPr>
              <a:t>ProGuard</a:t>
            </a:r>
            <a:r>
              <a:rPr lang="es-ES" sz="2000" dirty="0" smtClean="0">
                <a:solidFill>
                  <a:schemeClr val="bg1"/>
                </a:solidFill>
              </a:rPr>
              <a:t>: ofusca los nombre de las </a:t>
            </a:r>
            <a:r>
              <a:rPr lang="es-ES" sz="2000" dirty="0" err="1" smtClean="0">
                <a:solidFill>
                  <a:schemeClr val="bg1"/>
                </a:solidFill>
              </a:rPr>
              <a:t>classes</a:t>
            </a:r>
            <a:r>
              <a:rPr lang="es-ES" sz="2000" dirty="0" smtClean="0">
                <a:solidFill>
                  <a:schemeClr val="bg1"/>
                </a:solidFill>
              </a:rPr>
              <a:t>, funciones y variables. (</a:t>
            </a:r>
            <a:r>
              <a:rPr lang="es-ES" sz="2000" dirty="0" err="1" smtClean="0">
                <a:solidFill>
                  <a:schemeClr val="bg1"/>
                </a:solidFill>
              </a:rPr>
              <a:t>gratiuto</a:t>
            </a:r>
            <a:r>
              <a:rPr lang="es-ES" sz="2000" dirty="0" smtClean="0">
                <a:solidFill>
                  <a:schemeClr val="bg1"/>
                </a:solidFill>
              </a:rPr>
              <a:t>)</a:t>
            </a:r>
          </a:p>
          <a:p>
            <a:pPr marL="0" indent="0">
              <a:buNone/>
            </a:pPr>
            <a:endParaRPr lang="es-ES" sz="2000" dirty="0">
              <a:solidFill>
                <a:schemeClr val="bg1"/>
              </a:solidFill>
            </a:endParaRPr>
          </a:p>
          <a:p>
            <a:pPr marL="0" indent="0">
              <a:buNone/>
            </a:pPr>
            <a:r>
              <a:rPr lang="es-ES" sz="2000" dirty="0" err="1" smtClean="0">
                <a:solidFill>
                  <a:schemeClr val="bg1"/>
                </a:solidFill>
              </a:rPr>
              <a:t>DexGuard</a:t>
            </a:r>
            <a:r>
              <a:rPr lang="es-ES" sz="2000" dirty="0" smtClean="0">
                <a:solidFill>
                  <a:schemeClr val="bg1"/>
                </a:solidFill>
              </a:rPr>
              <a:t>: ofusca nombres, cadenas de texto, flujo y utiliza </a:t>
            </a:r>
            <a:r>
              <a:rPr lang="es-ES" sz="2000" dirty="0" err="1" smtClean="0">
                <a:solidFill>
                  <a:schemeClr val="bg1"/>
                </a:solidFill>
              </a:rPr>
              <a:t>reflection</a:t>
            </a:r>
            <a:r>
              <a:rPr lang="es-ES" sz="2000" dirty="0" smtClean="0">
                <a:solidFill>
                  <a:schemeClr val="bg1"/>
                </a:solidFill>
              </a:rPr>
              <a:t>. Puede tener una clase propia con controles de seguridad (de pago)</a:t>
            </a:r>
          </a:p>
          <a:p>
            <a:pPr marL="0" indent="0">
              <a:buNone/>
            </a:pPr>
            <a:endParaRPr lang="es-ES" sz="2000" dirty="0">
              <a:solidFill>
                <a:schemeClr val="bg1"/>
              </a:solidFill>
            </a:endParaRPr>
          </a:p>
          <a:p>
            <a:pPr marL="0" indent="0">
              <a:buNone/>
            </a:pPr>
            <a:r>
              <a:rPr lang="es-ES" sz="2000" dirty="0" err="1" smtClean="0">
                <a:solidFill>
                  <a:schemeClr val="bg1"/>
                </a:solidFill>
              </a:rPr>
              <a:t>Arxan</a:t>
            </a:r>
            <a:r>
              <a:rPr lang="es-ES" sz="2000" dirty="0" smtClean="0">
                <a:solidFill>
                  <a:schemeClr val="bg1"/>
                </a:solidFill>
              </a:rPr>
              <a:t>: similar a </a:t>
            </a:r>
            <a:r>
              <a:rPr lang="es-ES" sz="2000" dirty="0" err="1" smtClean="0">
                <a:solidFill>
                  <a:schemeClr val="bg1"/>
                </a:solidFill>
              </a:rPr>
              <a:t>DexGuard</a:t>
            </a:r>
            <a:r>
              <a:rPr lang="es-ES" sz="2000" dirty="0" smtClean="0">
                <a:solidFill>
                  <a:schemeClr val="bg1"/>
                </a:solidFill>
              </a:rPr>
              <a:t> con un módulo de </a:t>
            </a:r>
            <a:r>
              <a:rPr lang="es-ES" sz="2000" dirty="0" err="1" smtClean="0">
                <a:solidFill>
                  <a:schemeClr val="bg1"/>
                </a:solidFill>
              </a:rPr>
              <a:t>whitebox</a:t>
            </a:r>
            <a:r>
              <a:rPr lang="es-ES" sz="2000" dirty="0" smtClean="0">
                <a:solidFill>
                  <a:schemeClr val="bg1"/>
                </a:solidFill>
              </a:rPr>
              <a:t> (de pago)</a:t>
            </a:r>
            <a:endParaRPr lang="es-ES" sz="2000" dirty="0">
              <a:solidFill>
                <a:schemeClr val="bg1"/>
              </a:solidFill>
            </a:endParaRPr>
          </a:p>
        </p:txBody>
      </p:sp>
    </p:spTree>
    <p:extLst>
      <p:ext uri="{BB962C8B-B14F-4D97-AF65-F5344CB8AC3E}">
        <p14:creationId xmlns:p14="http://schemas.microsoft.com/office/powerpoint/2010/main" val="23003784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1853740"/>
            <a:ext cx="10515600" cy="4323223"/>
          </a:xfrm>
        </p:spPr>
        <p:txBody>
          <a:bodyPr>
            <a:normAutofit/>
          </a:bodyPr>
          <a:lstStyle/>
          <a:p>
            <a:pPr marL="0" indent="0">
              <a:buNone/>
            </a:pPr>
            <a:r>
              <a:rPr lang="es-ES" sz="2000" dirty="0" smtClean="0">
                <a:solidFill>
                  <a:schemeClr val="bg1"/>
                </a:solidFill>
              </a:rPr>
              <a:t>Analizando código Java en busca de métodos que implementen </a:t>
            </a:r>
            <a:r>
              <a:rPr lang="es-ES" sz="2000" dirty="0" err="1" smtClean="0">
                <a:solidFill>
                  <a:schemeClr val="bg1"/>
                </a:solidFill>
              </a:rPr>
              <a:t>CertificatePinning</a:t>
            </a:r>
            <a:endParaRPr lang="es-ES" sz="2000" dirty="0">
              <a:solidFill>
                <a:schemeClr val="bg1"/>
              </a:solidFill>
            </a:endParaRPr>
          </a:p>
        </p:txBody>
      </p:sp>
    </p:spTree>
    <p:extLst>
      <p:ext uri="{BB962C8B-B14F-4D97-AF65-F5344CB8AC3E}">
        <p14:creationId xmlns:p14="http://schemas.microsoft.com/office/powerpoint/2010/main" val="3602717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1853740"/>
            <a:ext cx="10515600" cy="4323223"/>
          </a:xfrm>
        </p:spPr>
        <p:txBody>
          <a:bodyPr>
            <a:normAutofit/>
          </a:bodyPr>
          <a:lstStyle/>
          <a:p>
            <a:pPr marL="0" indent="0">
              <a:buNone/>
            </a:pPr>
            <a:r>
              <a:rPr lang="es-ES" sz="2000" dirty="0" smtClean="0">
                <a:solidFill>
                  <a:schemeClr val="bg1"/>
                </a:solidFill>
              </a:rPr>
              <a:t>Detección de controles de seguridad (</a:t>
            </a:r>
            <a:r>
              <a:rPr lang="es-ES" sz="2000" dirty="0" err="1" smtClean="0">
                <a:solidFill>
                  <a:schemeClr val="bg1"/>
                </a:solidFill>
              </a:rPr>
              <a:t>Root</a:t>
            </a:r>
            <a:r>
              <a:rPr lang="es-ES" sz="2000" dirty="0" smtClean="0">
                <a:solidFill>
                  <a:schemeClr val="bg1"/>
                </a:solidFill>
              </a:rPr>
              <a:t>, Integridad, Emulador)</a:t>
            </a:r>
          </a:p>
          <a:p>
            <a:pPr marL="0" indent="0">
              <a:buNone/>
            </a:pPr>
            <a:endParaRPr lang="es-ES" sz="2000" dirty="0">
              <a:solidFill>
                <a:schemeClr val="bg1"/>
              </a:solidFill>
            </a:endParaRPr>
          </a:p>
          <a:p>
            <a:pPr marL="0" indent="0">
              <a:buNone/>
            </a:pPr>
            <a:r>
              <a:rPr lang="es-ES" sz="2000" dirty="0" smtClean="0">
                <a:solidFill>
                  <a:schemeClr val="bg1"/>
                </a:solidFill>
              </a:rPr>
              <a:t>Detección de </a:t>
            </a:r>
            <a:r>
              <a:rPr lang="es-ES" sz="2000" dirty="0" err="1" smtClean="0">
                <a:solidFill>
                  <a:schemeClr val="bg1"/>
                </a:solidFill>
              </a:rPr>
              <a:t>root</a:t>
            </a:r>
            <a:endParaRPr lang="es-ES" sz="2000" dirty="0" smtClean="0">
              <a:solidFill>
                <a:schemeClr val="bg1"/>
              </a:solidFill>
            </a:endParaRPr>
          </a:p>
          <a:p>
            <a:pPr marL="0" indent="0">
              <a:buNone/>
            </a:pPr>
            <a:endParaRPr lang="es-ES" sz="2000" dirty="0">
              <a:solidFill>
                <a:schemeClr val="bg1"/>
              </a:solidFill>
            </a:endParaRPr>
          </a:p>
          <a:p>
            <a:pPr marL="0" indent="0">
              <a:buNone/>
            </a:pPr>
            <a:r>
              <a:rPr lang="es-ES" sz="2000" dirty="0" smtClean="0">
                <a:solidFill>
                  <a:schemeClr val="bg1"/>
                </a:solidFill>
              </a:rPr>
              <a:t>Control de integridad</a:t>
            </a:r>
          </a:p>
          <a:p>
            <a:pPr marL="0" indent="0">
              <a:buNone/>
            </a:pPr>
            <a:endParaRPr lang="es-ES" sz="2000" dirty="0">
              <a:solidFill>
                <a:schemeClr val="bg1"/>
              </a:solidFill>
            </a:endParaRPr>
          </a:p>
          <a:p>
            <a:pPr marL="0" indent="0">
              <a:buNone/>
            </a:pPr>
            <a:r>
              <a:rPr lang="es-ES" sz="2000" dirty="0" smtClean="0">
                <a:solidFill>
                  <a:schemeClr val="bg1"/>
                </a:solidFill>
              </a:rPr>
              <a:t>Detección de emuladores</a:t>
            </a:r>
            <a:endParaRPr lang="es-ES" sz="2000" dirty="0">
              <a:solidFill>
                <a:schemeClr val="bg1"/>
              </a:solidFill>
            </a:endParaRPr>
          </a:p>
        </p:txBody>
      </p:sp>
    </p:spTree>
    <p:extLst>
      <p:ext uri="{BB962C8B-B14F-4D97-AF65-F5344CB8AC3E}">
        <p14:creationId xmlns:p14="http://schemas.microsoft.com/office/powerpoint/2010/main" val="1334745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441960" y="1141731"/>
            <a:ext cx="2129444" cy="415635"/>
          </a:xfrm>
        </p:spPr>
        <p:txBody>
          <a:bodyPr>
            <a:normAutofit/>
          </a:bodyPr>
          <a:lstStyle/>
          <a:p>
            <a:pPr marL="0" indent="0">
              <a:buNone/>
            </a:pPr>
            <a:r>
              <a:rPr lang="es-ES" sz="2000" dirty="0" smtClean="0">
                <a:solidFill>
                  <a:schemeClr val="bg1"/>
                </a:solidFill>
              </a:rPr>
              <a:t>Detección de </a:t>
            </a:r>
            <a:r>
              <a:rPr lang="es-ES" sz="2000" dirty="0" err="1" smtClean="0">
                <a:solidFill>
                  <a:schemeClr val="bg1"/>
                </a:solidFill>
              </a:rPr>
              <a:t>root</a:t>
            </a:r>
            <a:endParaRPr lang="es-ES" sz="2000" dirty="0" smtClean="0">
              <a:solidFill>
                <a:schemeClr val="bg1"/>
              </a:solidFill>
            </a:endParaRPr>
          </a:p>
        </p:txBody>
      </p:sp>
      <p:pic>
        <p:nvPicPr>
          <p:cNvPr id="7" name="Imagen 6"/>
          <p:cNvPicPr>
            <a:picLocks noChangeAspect="1"/>
          </p:cNvPicPr>
          <p:nvPr/>
        </p:nvPicPr>
        <p:blipFill>
          <a:blip r:embed="rId3"/>
          <a:stretch>
            <a:fillRect/>
          </a:stretch>
        </p:blipFill>
        <p:spPr>
          <a:xfrm>
            <a:off x="538111" y="1508398"/>
            <a:ext cx="6389162" cy="5121084"/>
          </a:xfrm>
          <a:prstGeom prst="rect">
            <a:avLst/>
          </a:prstGeom>
        </p:spPr>
      </p:pic>
      <p:sp>
        <p:nvSpPr>
          <p:cNvPr id="8" name="Marcador de contenido 4"/>
          <p:cNvSpPr txBox="1">
            <a:spLocks/>
          </p:cNvSpPr>
          <p:nvPr/>
        </p:nvSpPr>
        <p:spPr>
          <a:xfrm>
            <a:off x="7302732" y="1690370"/>
            <a:ext cx="4513810" cy="45886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500" u="sng" dirty="0" err="1" smtClean="0">
                <a:solidFill>
                  <a:schemeClr val="bg1"/>
                </a:solidFill>
              </a:rPr>
              <a:t>checkBuildTags</a:t>
            </a:r>
            <a:r>
              <a:rPr lang="es-ES" sz="1500" u="sng" dirty="0" smtClean="0">
                <a:solidFill>
                  <a:schemeClr val="bg1"/>
                </a:solidFill>
              </a:rPr>
              <a:t>()</a:t>
            </a:r>
          </a:p>
          <a:p>
            <a:pPr marL="0" indent="0">
              <a:buNone/>
            </a:pPr>
            <a:r>
              <a:rPr lang="es-ES" sz="1500" dirty="0" smtClean="0">
                <a:solidFill>
                  <a:schemeClr val="bg1"/>
                </a:solidFill>
              </a:rPr>
              <a:t>Verifica que haya </a:t>
            </a:r>
            <a:r>
              <a:rPr lang="es-ES" sz="1500" dirty="0" err="1" smtClean="0">
                <a:solidFill>
                  <a:schemeClr val="bg1"/>
                </a:solidFill>
              </a:rPr>
              <a:t>tags</a:t>
            </a:r>
            <a:r>
              <a:rPr lang="es-ES" sz="1500" dirty="0" smtClean="0">
                <a:solidFill>
                  <a:schemeClr val="bg1"/>
                </a:solidFill>
              </a:rPr>
              <a:t> que contengan el </a:t>
            </a:r>
            <a:r>
              <a:rPr lang="es-ES" sz="1500" dirty="0" err="1" smtClean="0">
                <a:solidFill>
                  <a:schemeClr val="bg1"/>
                </a:solidFill>
              </a:rPr>
              <a:t>string</a:t>
            </a:r>
            <a:r>
              <a:rPr lang="es-ES" sz="1500" dirty="0" smtClean="0">
                <a:solidFill>
                  <a:schemeClr val="bg1"/>
                </a:solidFill>
              </a:rPr>
              <a:t> “test-</a:t>
            </a:r>
            <a:r>
              <a:rPr lang="es-ES" sz="1500" dirty="0" err="1" smtClean="0">
                <a:solidFill>
                  <a:schemeClr val="bg1"/>
                </a:solidFill>
              </a:rPr>
              <a:t>keys</a:t>
            </a:r>
            <a:r>
              <a:rPr lang="es-ES" sz="1500" dirty="0" smtClean="0">
                <a:solidFill>
                  <a:schemeClr val="bg1"/>
                </a:solidFill>
              </a:rPr>
              <a:t>”</a:t>
            </a:r>
          </a:p>
          <a:p>
            <a:pPr marL="0" indent="0">
              <a:buNone/>
            </a:pPr>
            <a:r>
              <a:rPr lang="es-ES" sz="1600" dirty="0" err="1">
                <a:solidFill>
                  <a:schemeClr val="bg1"/>
                </a:solidFill>
              </a:rPr>
              <a:t>Release-Keys</a:t>
            </a:r>
            <a:r>
              <a:rPr lang="es-ES" sz="1600" dirty="0">
                <a:solidFill>
                  <a:schemeClr val="bg1"/>
                </a:solidFill>
              </a:rPr>
              <a:t> y Test-</a:t>
            </a:r>
            <a:r>
              <a:rPr lang="es-ES" sz="1600" dirty="0" err="1">
                <a:solidFill>
                  <a:schemeClr val="bg1"/>
                </a:solidFill>
              </a:rPr>
              <a:t>Keys</a:t>
            </a:r>
            <a:r>
              <a:rPr lang="es-ES" sz="1600" dirty="0">
                <a:solidFill>
                  <a:schemeClr val="bg1"/>
                </a:solidFill>
              </a:rPr>
              <a:t> tienen que ver con cómo se firma el </a:t>
            </a:r>
            <a:r>
              <a:rPr lang="es-ES" sz="1600" dirty="0" err="1">
                <a:solidFill>
                  <a:schemeClr val="bg1"/>
                </a:solidFill>
              </a:rPr>
              <a:t>kernel</a:t>
            </a:r>
            <a:r>
              <a:rPr lang="es-ES" sz="1600" dirty="0">
                <a:solidFill>
                  <a:schemeClr val="bg1"/>
                </a:solidFill>
              </a:rPr>
              <a:t> cuando se compila. </a:t>
            </a:r>
            <a:r>
              <a:rPr lang="es-ES" sz="1600" dirty="0" err="1">
                <a:solidFill>
                  <a:schemeClr val="bg1"/>
                </a:solidFill>
              </a:rPr>
              <a:t>Release-Keys</a:t>
            </a:r>
            <a:r>
              <a:rPr lang="es-ES" sz="1600" dirty="0">
                <a:solidFill>
                  <a:schemeClr val="bg1"/>
                </a:solidFill>
              </a:rPr>
              <a:t> significa que se firmó con una clave oficial de un desarrollador oficial. Test-</a:t>
            </a:r>
            <a:r>
              <a:rPr lang="es-ES" sz="1600" dirty="0" err="1">
                <a:solidFill>
                  <a:schemeClr val="bg1"/>
                </a:solidFill>
              </a:rPr>
              <a:t>Keys</a:t>
            </a:r>
            <a:r>
              <a:rPr lang="es-ES" sz="1600" dirty="0">
                <a:solidFill>
                  <a:schemeClr val="bg1"/>
                </a:solidFill>
              </a:rPr>
              <a:t> significa que se firmó con una clave personalizada generada por un desarrollador externo. </a:t>
            </a:r>
          </a:p>
          <a:p>
            <a:pPr marL="0" indent="0">
              <a:buNone/>
            </a:pPr>
            <a:r>
              <a:rPr lang="es-ES" sz="1600" dirty="0">
                <a:solidFill>
                  <a:schemeClr val="bg1"/>
                </a:solidFill>
              </a:rPr>
              <a:t>Desde un punto de vista de seguridad, las claves de lanzamiento generalmente significan que el </a:t>
            </a:r>
            <a:r>
              <a:rPr lang="es-ES" sz="1600" dirty="0" err="1">
                <a:solidFill>
                  <a:schemeClr val="bg1"/>
                </a:solidFill>
              </a:rPr>
              <a:t>kernel</a:t>
            </a:r>
            <a:r>
              <a:rPr lang="es-ES" sz="1600" dirty="0">
                <a:solidFill>
                  <a:schemeClr val="bg1"/>
                </a:solidFill>
              </a:rPr>
              <a:t> es más seguro, lo que no siempre es así</a:t>
            </a:r>
            <a:r>
              <a:rPr lang="es-ES" sz="1600" dirty="0" smtClean="0">
                <a:solidFill>
                  <a:schemeClr val="bg1"/>
                </a:solidFill>
              </a:rPr>
              <a:t>.</a:t>
            </a:r>
          </a:p>
          <a:p>
            <a:pPr marL="0" indent="0">
              <a:buNone/>
            </a:pPr>
            <a:endParaRPr lang="es-ES" sz="1500" dirty="0">
              <a:solidFill>
                <a:schemeClr val="bg1"/>
              </a:solidFill>
            </a:endParaRPr>
          </a:p>
          <a:p>
            <a:pPr marL="0" indent="0">
              <a:buNone/>
            </a:pPr>
            <a:r>
              <a:rPr lang="es-ES" sz="1500" u="sng" dirty="0" err="1" smtClean="0">
                <a:solidFill>
                  <a:schemeClr val="bg1"/>
                </a:solidFill>
              </a:rPr>
              <a:t>checkSuperUserApk</a:t>
            </a:r>
            <a:r>
              <a:rPr lang="es-ES" sz="1500" u="sng" dirty="0" smtClean="0">
                <a:solidFill>
                  <a:schemeClr val="bg1"/>
                </a:solidFill>
              </a:rPr>
              <a:t>()</a:t>
            </a:r>
          </a:p>
          <a:p>
            <a:pPr marL="0" indent="0">
              <a:buNone/>
            </a:pPr>
            <a:r>
              <a:rPr lang="es-ES" sz="1500" dirty="0" smtClean="0">
                <a:solidFill>
                  <a:schemeClr val="bg1"/>
                </a:solidFill>
              </a:rPr>
              <a:t>Verifica la existencia de la aplicación “</a:t>
            </a:r>
            <a:r>
              <a:rPr lang="es-ES" sz="1500" dirty="0" err="1" smtClean="0">
                <a:solidFill>
                  <a:schemeClr val="bg1"/>
                </a:solidFill>
              </a:rPr>
              <a:t>Superuser.apk</a:t>
            </a:r>
            <a:r>
              <a:rPr lang="es-ES" sz="1500" dirty="0" smtClean="0">
                <a:solidFill>
                  <a:schemeClr val="bg1"/>
                </a:solidFill>
              </a:rPr>
              <a:t>” en la ruta “/</a:t>
            </a:r>
            <a:r>
              <a:rPr lang="es-ES" sz="1500" dirty="0" err="1" smtClean="0">
                <a:solidFill>
                  <a:schemeClr val="bg1"/>
                </a:solidFill>
              </a:rPr>
              <a:t>system</a:t>
            </a:r>
            <a:r>
              <a:rPr lang="es-ES" sz="1500" dirty="0" smtClean="0">
                <a:solidFill>
                  <a:schemeClr val="bg1"/>
                </a:solidFill>
              </a:rPr>
              <a:t>/app/”</a:t>
            </a:r>
          </a:p>
          <a:p>
            <a:pPr marL="0" indent="0">
              <a:buNone/>
            </a:pPr>
            <a:endParaRPr lang="es-ES" sz="1500" dirty="0">
              <a:solidFill>
                <a:schemeClr val="bg1"/>
              </a:solidFill>
            </a:endParaRPr>
          </a:p>
          <a:p>
            <a:pPr marL="0" indent="0">
              <a:buNone/>
            </a:pPr>
            <a:r>
              <a:rPr lang="es-ES" sz="1500" u="sng" dirty="0" err="1" smtClean="0">
                <a:solidFill>
                  <a:schemeClr val="bg1"/>
                </a:solidFill>
              </a:rPr>
              <a:t>checkFilePath</a:t>
            </a:r>
            <a:r>
              <a:rPr lang="es-ES" sz="1500" u="sng" dirty="0" smtClean="0">
                <a:solidFill>
                  <a:schemeClr val="bg1"/>
                </a:solidFill>
              </a:rPr>
              <a:t>()</a:t>
            </a:r>
          </a:p>
          <a:p>
            <a:pPr marL="0" indent="0">
              <a:buNone/>
            </a:pPr>
            <a:r>
              <a:rPr lang="es-ES" sz="1500" dirty="0" smtClean="0">
                <a:solidFill>
                  <a:schemeClr val="bg1"/>
                </a:solidFill>
              </a:rPr>
              <a:t>Comprueba que existan ciertos directorios en los que normalmente se instalan los archivos referentes a </a:t>
            </a:r>
            <a:r>
              <a:rPr lang="es-ES" sz="1500" dirty="0" err="1" smtClean="0">
                <a:solidFill>
                  <a:schemeClr val="bg1"/>
                </a:solidFill>
              </a:rPr>
              <a:t>root</a:t>
            </a:r>
            <a:endParaRPr lang="es-ES" sz="1500" dirty="0" smtClean="0">
              <a:solidFill>
                <a:schemeClr val="bg1"/>
              </a:solidFill>
            </a:endParaRPr>
          </a:p>
          <a:p>
            <a:pPr marL="0" indent="0">
              <a:buNone/>
            </a:pPr>
            <a:endParaRPr lang="es-ES" sz="1300" dirty="0" smtClean="0">
              <a:solidFill>
                <a:schemeClr val="bg1"/>
              </a:solidFill>
            </a:endParaRPr>
          </a:p>
        </p:txBody>
      </p:sp>
    </p:spTree>
    <p:extLst>
      <p:ext uri="{BB962C8B-B14F-4D97-AF65-F5344CB8AC3E}">
        <p14:creationId xmlns:p14="http://schemas.microsoft.com/office/powerpoint/2010/main" val="3373692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441960" y="1141731"/>
            <a:ext cx="2129444" cy="415635"/>
          </a:xfrm>
        </p:spPr>
        <p:txBody>
          <a:bodyPr>
            <a:normAutofit/>
          </a:bodyPr>
          <a:lstStyle/>
          <a:p>
            <a:pPr marL="0" indent="0">
              <a:buNone/>
            </a:pPr>
            <a:r>
              <a:rPr lang="es-ES" sz="2000" dirty="0" smtClean="0">
                <a:solidFill>
                  <a:schemeClr val="bg1"/>
                </a:solidFill>
              </a:rPr>
              <a:t>Detección de </a:t>
            </a:r>
            <a:r>
              <a:rPr lang="es-ES" sz="2000" dirty="0" err="1" smtClean="0">
                <a:solidFill>
                  <a:schemeClr val="bg1"/>
                </a:solidFill>
              </a:rPr>
              <a:t>root</a:t>
            </a:r>
            <a:endParaRPr lang="es-ES" sz="2000" dirty="0" smtClean="0">
              <a:solidFill>
                <a:schemeClr val="bg1"/>
              </a:solidFill>
            </a:endParaRPr>
          </a:p>
        </p:txBody>
      </p:sp>
      <p:pic>
        <p:nvPicPr>
          <p:cNvPr id="3" name="Imagen 2"/>
          <p:cNvPicPr>
            <a:picLocks noChangeAspect="1"/>
          </p:cNvPicPr>
          <p:nvPr/>
        </p:nvPicPr>
        <p:blipFill>
          <a:blip r:embed="rId3"/>
          <a:stretch>
            <a:fillRect/>
          </a:stretch>
        </p:blipFill>
        <p:spPr>
          <a:xfrm>
            <a:off x="137853" y="1690373"/>
            <a:ext cx="5804547" cy="2061322"/>
          </a:xfrm>
          <a:prstGeom prst="rect">
            <a:avLst/>
          </a:prstGeom>
        </p:spPr>
      </p:pic>
      <p:pic>
        <p:nvPicPr>
          <p:cNvPr id="9" name="Imagen 8"/>
          <p:cNvPicPr>
            <a:picLocks noChangeAspect="1"/>
          </p:cNvPicPr>
          <p:nvPr/>
        </p:nvPicPr>
        <p:blipFill>
          <a:blip r:embed="rId4"/>
          <a:stretch>
            <a:fillRect/>
          </a:stretch>
        </p:blipFill>
        <p:spPr>
          <a:xfrm>
            <a:off x="112914" y="4162620"/>
            <a:ext cx="7036030" cy="2026868"/>
          </a:xfrm>
          <a:prstGeom prst="rect">
            <a:avLst/>
          </a:prstGeom>
        </p:spPr>
      </p:pic>
      <p:pic>
        <p:nvPicPr>
          <p:cNvPr id="6" name="Imagen 5"/>
          <p:cNvPicPr>
            <a:picLocks noChangeAspect="1"/>
          </p:cNvPicPr>
          <p:nvPr/>
        </p:nvPicPr>
        <p:blipFill>
          <a:blip r:embed="rId5"/>
          <a:stretch>
            <a:fillRect/>
          </a:stretch>
        </p:blipFill>
        <p:spPr>
          <a:xfrm>
            <a:off x="5942401" y="1557366"/>
            <a:ext cx="6011829" cy="2952851"/>
          </a:xfrm>
          <a:prstGeom prst="rect">
            <a:avLst/>
          </a:prstGeom>
        </p:spPr>
      </p:pic>
      <p:pic>
        <p:nvPicPr>
          <p:cNvPr id="10" name="Imagen 9"/>
          <p:cNvPicPr>
            <a:picLocks noChangeAspect="1"/>
          </p:cNvPicPr>
          <p:nvPr/>
        </p:nvPicPr>
        <p:blipFill>
          <a:blip r:embed="rId6"/>
          <a:stretch>
            <a:fillRect/>
          </a:stretch>
        </p:blipFill>
        <p:spPr>
          <a:xfrm>
            <a:off x="7311736" y="4614359"/>
            <a:ext cx="4766657" cy="1946386"/>
          </a:xfrm>
          <a:prstGeom prst="rect">
            <a:avLst/>
          </a:prstGeom>
        </p:spPr>
      </p:pic>
    </p:spTree>
    <p:extLst>
      <p:ext uri="{BB962C8B-B14F-4D97-AF65-F5344CB8AC3E}">
        <p14:creationId xmlns:p14="http://schemas.microsoft.com/office/powerpoint/2010/main" val="294369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219766" y="1224909"/>
            <a:ext cx="2129444" cy="415635"/>
          </a:xfrm>
        </p:spPr>
        <p:txBody>
          <a:bodyPr>
            <a:normAutofit/>
          </a:bodyPr>
          <a:lstStyle/>
          <a:p>
            <a:pPr marL="0" indent="0">
              <a:buNone/>
            </a:pPr>
            <a:r>
              <a:rPr lang="es-ES" sz="2000" dirty="0" smtClean="0">
                <a:solidFill>
                  <a:schemeClr val="bg1"/>
                </a:solidFill>
              </a:rPr>
              <a:t>Detección de </a:t>
            </a:r>
            <a:r>
              <a:rPr lang="es-ES" sz="2000" dirty="0" err="1" smtClean="0">
                <a:solidFill>
                  <a:schemeClr val="bg1"/>
                </a:solidFill>
              </a:rPr>
              <a:t>root</a:t>
            </a:r>
            <a:endParaRPr lang="es-ES" sz="2000" dirty="0" smtClean="0">
              <a:solidFill>
                <a:schemeClr val="bg1"/>
              </a:solidFill>
            </a:endParaRPr>
          </a:p>
        </p:txBody>
      </p:sp>
      <p:sp>
        <p:nvSpPr>
          <p:cNvPr id="11" name="Marcador de contenido 4"/>
          <p:cNvSpPr txBox="1">
            <a:spLocks/>
          </p:cNvSpPr>
          <p:nvPr/>
        </p:nvSpPr>
        <p:spPr>
          <a:xfrm>
            <a:off x="219766" y="1564586"/>
            <a:ext cx="5568142" cy="60878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s-ES" b="1" dirty="0" err="1" smtClean="0">
                <a:solidFill>
                  <a:schemeClr val="bg1"/>
                </a:solidFill>
              </a:rPr>
              <a:t>meat-grinder</a:t>
            </a:r>
            <a:r>
              <a:rPr lang="es-ES" b="1" dirty="0" smtClean="0">
                <a:solidFill>
                  <a:schemeClr val="bg1"/>
                </a:solidFill>
              </a:rPr>
              <a:t> </a:t>
            </a:r>
            <a:r>
              <a:rPr lang="en-US" dirty="0" smtClean="0">
                <a:solidFill>
                  <a:schemeClr val="bg1"/>
                </a:solidFill>
              </a:rPr>
              <a:t>A </a:t>
            </a:r>
            <a:r>
              <a:rPr lang="en-US" dirty="0">
                <a:solidFill>
                  <a:schemeClr val="bg1"/>
                </a:solidFill>
              </a:rPr>
              <a:t>native root checker for Android devices and sample </a:t>
            </a:r>
            <a:r>
              <a:rPr lang="en-US" dirty="0" smtClean="0">
                <a:solidFill>
                  <a:schemeClr val="bg1"/>
                </a:solidFill>
              </a:rPr>
              <a:t>app</a:t>
            </a:r>
          </a:p>
          <a:p>
            <a:pPr marL="0" indent="0" fontAlgn="base">
              <a:buNone/>
            </a:pPr>
            <a:r>
              <a:rPr lang="es-ES" sz="2400" dirty="0" smtClean="0">
                <a:hlinkClick r:id="rId3"/>
              </a:rPr>
              <a:t>https</a:t>
            </a:r>
            <a:r>
              <a:rPr lang="es-ES" sz="2400" dirty="0">
                <a:hlinkClick r:id="rId3"/>
              </a:rPr>
              <a:t>://github.com/DimaKoz/meat-grinder</a:t>
            </a:r>
            <a:endParaRPr lang="es-ES" sz="2000" dirty="0" smtClean="0">
              <a:solidFill>
                <a:schemeClr val="bg1"/>
              </a:solidFill>
            </a:endParaRPr>
          </a:p>
        </p:txBody>
      </p:sp>
      <p:pic>
        <p:nvPicPr>
          <p:cNvPr id="5122"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199920"/>
            <a:ext cx="914400" cy="91440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stretch>
            <a:fillRect/>
          </a:stretch>
        </p:blipFill>
        <p:spPr>
          <a:xfrm>
            <a:off x="7193623" y="1199920"/>
            <a:ext cx="4925987" cy="5408698"/>
          </a:xfrm>
          <a:prstGeom prst="rect">
            <a:avLst/>
          </a:prstGeom>
        </p:spPr>
      </p:pic>
      <p:pic>
        <p:nvPicPr>
          <p:cNvPr id="6" name="Imagen 5"/>
          <p:cNvPicPr>
            <a:picLocks noChangeAspect="1"/>
          </p:cNvPicPr>
          <p:nvPr/>
        </p:nvPicPr>
        <p:blipFill>
          <a:blip r:embed="rId6"/>
          <a:stretch>
            <a:fillRect/>
          </a:stretch>
        </p:blipFill>
        <p:spPr>
          <a:xfrm>
            <a:off x="62895" y="2416468"/>
            <a:ext cx="3388630" cy="4242587"/>
          </a:xfrm>
          <a:prstGeom prst="rect">
            <a:avLst/>
          </a:prstGeom>
        </p:spPr>
      </p:pic>
      <p:pic>
        <p:nvPicPr>
          <p:cNvPr id="8" name="Imagen 7"/>
          <p:cNvPicPr>
            <a:picLocks noChangeAspect="1"/>
          </p:cNvPicPr>
          <p:nvPr/>
        </p:nvPicPr>
        <p:blipFill>
          <a:blip r:embed="rId7"/>
          <a:stretch>
            <a:fillRect/>
          </a:stretch>
        </p:blipFill>
        <p:spPr>
          <a:xfrm>
            <a:off x="3715924" y="2198356"/>
            <a:ext cx="3213300" cy="4460699"/>
          </a:xfrm>
          <a:prstGeom prst="rect">
            <a:avLst/>
          </a:prstGeom>
        </p:spPr>
      </p:pic>
    </p:spTree>
    <p:extLst>
      <p:ext uri="{BB962C8B-B14F-4D97-AF65-F5344CB8AC3E}">
        <p14:creationId xmlns:p14="http://schemas.microsoft.com/office/powerpoint/2010/main" val="113789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441960" y="1216548"/>
            <a:ext cx="2129444" cy="415635"/>
          </a:xfrm>
        </p:spPr>
        <p:txBody>
          <a:bodyPr>
            <a:normAutofit/>
          </a:bodyPr>
          <a:lstStyle/>
          <a:p>
            <a:pPr marL="0" indent="0">
              <a:buNone/>
            </a:pPr>
            <a:r>
              <a:rPr lang="es-ES" sz="2000" dirty="0" smtClean="0">
                <a:solidFill>
                  <a:schemeClr val="bg1"/>
                </a:solidFill>
              </a:rPr>
              <a:t>Detección de </a:t>
            </a:r>
            <a:r>
              <a:rPr lang="es-ES" sz="2000" dirty="0" err="1" smtClean="0">
                <a:solidFill>
                  <a:schemeClr val="bg1"/>
                </a:solidFill>
              </a:rPr>
              <a:t>root</a:t>
            </a:r>
            <a:endParaRPr lang="es-ES" sz="2000" dirty="0" smtClean="0">
              <a:solidFill>
                <a:schemeClr val="bg1"/>
              </a:solidFill>
            </a:endParaRPr>
          </a:p>
        </p:txBody>
      </p:sp>
      <p:sp>
        <p:nvSpPr>
          <p:cNvPr id="11" name="Marcador de contenido 4"/>
          <p:cNvSpPr txBox="1">
            <a:spLocks/>
          </p:cNvSpPr>
          <p:nvPr/>
        </p:nvSpPr>
        <p:spPr>
          <a:xfrm>
            <a:off x="546215" y="1826608"/>
            <a:ext cx="5568142" cy="1338002"/>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s-ES" sz="2500" dirty="0">
                <a:solidFill>
                  <a:schemeClr val="bg1"/>
                </a:solidFill>
              </a:rPr>
              <a:t>C</a:t>
            </a:r>
            <a:r>
              <a:rPr lang="es-ES" sz="2500" dirty="0" smtClean="0">
                <a:solidFill>
                  <a:schemeClr val="bg1"/>
                </a:solidFill>
              </a:rPr>
              <a:t>on </a:t>
            </a:r>
            <a:r>
              <a:rPr lang="es-ES" sz="2500" dirty="0">
                <a:solidFill>
                  <a:schemeClr val="bg1"/>
                </a:solidFill>
              </a:rPr>
              <a:t>la </a:t>
            </a:r>
            <a:r>
              <a:rPr lang="es-ES" sz="2500" u="sng" dirty="0">
                <a:solidFill>
                  <a:schemeClr val="bg1"/>
                </a:solidFill>
                <a:hlinkClick r:id="rId3"/>
              </a:rPr>
              <a:t>API de Google </a:t>
            </a:r>
            <a:r>
              <a:rPr lang="es-ES" sz="2500" u="sng" dirty="0" err="1">
                <a:solidFill>
                  <a:schemeClr val="bg1"/>
                </a:solidFill>
                <a:hlinkClick r:id="rId3"/>
              </a:rPr>
              <a:t>Safetynet</a:t>
            </a:r>
            <a:r>
              <a:rPr lang="es-ES" sz="2500" dirty="0">
                <a:solidFill>
                  <a:schemeClr val="bg1"/>
                </a:solidFill>
              </a:rPr>
              <a:t> . </a:t>
            </a:r>
            <a:r>
              <a:rPr lang="es-ES" sz="2500" dirty="0" smtClean="0">
                <a:solidFill>
                  <a:schemeClr val="bg1"/>
                </a:solidFill>
              </a:rPr>
              <a:t>API </a:t>
            </a:r>
            <a:r>
              <a:rPr lang="es-ES" sz="2500" dirty="0">
                <a:solidFill>
                  <a:schemeClr val="bg1"/>
                </a:solidFill>
              </a:rPr>
              <a:t>de certificación que le ayuda a evaluar la seguridad y la compatibilidad de los entornos Android en los que se ejecutan sus aplicaciones.</a:t>
            </a:r>
          </a:p>
          <a:p>
            <a:pPr marL="0" indent="0" fontAlgn="base">
              <a:buNone/>
            </a:pPr>
            <a:r>
              <a:rPr lang="es-ES" sz="2500" dirty="0">
                <a:solidFill>
                  <a:schemeClr val="bg1"/>
                </a:solidFill>
              </a:rPr>
              <a:t>Esta declaración puede ayudar a determinar si un dispositivo en particular </a:t>
            </a:r>
            <a:r>
              <a:rPr lang="es-ES" sz="2500" dirty="0" smtClean="0">
                <a:solidFill>
                  <a:schemeClr val="bg1"/>
                </a:solidFill>
              </a:rPr>
              <a:t>ha sido </a:t>
            </a:r>
            <a:r>
              <a:rPr lang="es-ES" sz="2500" dirty="0">
                <a:solidFill>
                  <a:schemeClr val="bg1"/>
                </a:solidFill>
              </a:rPr>
              <a:t>manipulado o modificado.</a:t>
            </a:r>
          </a:p>
          <a:p>
            <a:pPr marL="0" indent="0" fontAlgn="base">
              <a:buNone/>
            </a:pPr>
            <a:r>
              <a:rPr lang="es-ES" sz="2500" dirty="0">
                <a:solidFill>
                  <a:schemeClr val="bg1"/>
                </a:solidFill>
              </a:rPr>
              <a:t>La API de certificación devuelve una respuesta de JWS como </a:t>
            </a:r>
            <a:r>
              <a:rPr lang="es-ES" sz="2500" dirty="0" smtClean="0">
                <a:solidFill>
                  <a:schemeClr val="bg1"/>
                </a:solidFill>
              </a:rPr>
              <a:t>esta:</a:t>
            </a:r>
            <a:endParaRPr lang="es-ES" sz="2500" dirty="0">
              <a:solidFill>
                <a:schemeClr val="bg1"/>
              </a:solidFill>
            </a:endParaRPr>
          </a:p>
          <a:p>
            <a:pPr marL="0" indent="0">
              <a:buFont typeface="Arial" panose="020B0604020202020204" pitchFamily="34" charset="0"/>
              <a:buNone/>
            </a:pPr>
            <a:endParaRPr lang="es-ES" sz="2000" dirty="0" smtClean="0">
              <a:solidFill>
                <a:schemeClr val="bg1"/>
              </a:solidFill>
            </a:endParaRPr>
          </a:p>
        </p:txBody>
      </p:sp>
      <p:pic>
        <p:nvPicPr>
          <p:cNvPr id="7" name="Imagen 6"/>
          <p:cNvPicPr>
            <a:picLocks noChangeAspect="1"/>
          </p:cNvPicPr>
          <p:nvPr/>
        </p:nvPicPr>
        <p:blipFill>
          <a:blip r:embed="rId4"/>
          <a:stretch>
            <a:fillRect/>
          </a:stretch>
        </p:blipFill>
        <p:spPr>
          <a:xfrm>
            <a:off x="1258402" y="3445740"/>
            <a:ext cx="3766915" cy="1166440"/>
          </a:xfrm>
          <a:prstGeom prst="rect">
            <a:avLst/>
          </a:prstGeom>
        </p:spPr>
      </p:pic>
      <p:sp>
        <p:nvSpPr>
          <p:cNvPr id="12" name="Marcador de contenido 4"/>
          <p:cNvSpPr txBox="1">
            <a:spLocks/>
          </p:cNvSpPr>
          <p:nvPr/>
        </p:nvSpPr>
        <p:spPr>
          <a:xfrm>
            <a:off x="546215" y="5201200"/>
            <a:ext cx="5568142" cy="8880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s-ES" sz="1400" dirty="0" smtClean="0">
                <a:solidFill>
                  <a:schemeClr val="bg1"/>
                </a:solidFill>
              </a:rPr>
              <a:t>Analizar </a:t>
            </a:r>
            <a:r>
              <a:rPr lang="es-ES" sz="1400" dirty="0">
                <a:solidFill>
                  <a:schemeClr val="bg1"/>
                </a:solidFill>
              </a:rPr>
              <a:t>esta respuesta puede </a:t>
            </a:r>
            <a:r>
              <a:rPr lang="es-ES" sz="1400" dirty="0" smtClean="0">
                <a:solidFill>
                  <a:schemeClr val="bg1"/>
                </a:solidFill>
              </a:rPr>
              <a:t>ayuda </a:t>
            </a:r>
            <a:r>
              <a:rPr lang="es-ES" sz="1400" dirty="0">
                <a:solidFill>
                  <a:schemeClr val="bg1"/>
                </a:solidFill>
              </a:rPr>
              <a:t>a determinar si el dispositivo </a:t>
            </a:r>
            <a:r>
              <a:rPr lang="es-ES" sz="1400" dirty="0" smtClean="0">
                <a:solidFill>
                  <a:schemeClr val="bg1"/>
                </a:solidFill>
              </a:rPr>
              <a:t>tiene permisos </a:t>
            </a:r>
            <a:r>
              <a:rPr lang="es-ES" sz="1400" dirty="0" err="1" smtClean="0">
                <a:solidFill>
                  <a:schemeClr val="bg1"/>
                </a:solidFill>
              </a:rPr>
              <a:t>root</a:t>
            </a:r>
            <a:r>
              <a:rPr lang="es-ES" sz="1400" dirty="0" smtClean="0">
                <a:solidFill>
                  <a:schemeClr val="bg1"/>
                </a:solidFill>
              </a:rPr>
              <a:t> </a:t>
            </a:r>
            <a:r>
              <a:rPr lang="es-ES" sz="1400" dirty="0">
                <a:solidFill>
                  <a:schemeClr val="bg1"/>
                </a:solidFill>
              </a:rPr>
              <a:t>o no</a:t>
            </a:r>
            <a:r>
              <a:rPr lang="es-ES" sz="1400" dirty="0" smtClean="0">
                <a:solidFill>
                  <a:schemeClr val="bg1"/>
                </a:solidFill>
              </a:rPr>
              <a:t>.</a:t>
            </a:r>
            <a:endParaRPr lang="es-ES" sz="1400" dirty="0">
              <a:solidFill>
                <a:schemeClr val="bg1"/>
              </a:solidFill>
            </a:endParaRPr>
          </a:p>
          <a:p>
            <a:pPr marL="0" indent="0" fontAlgn="base">
              <a:buNone/>
            </a:pPr>
            <a:r>
              <a:rPr lang="es-ES" sz="1400" dirty="0">
                <a:solidFill>
                  <a:schemeClr val="bg1"/>
                </a:solidFill>
              </a:rPr>
              <a:t>Los dispositivos </a:t>
            </a:r>
            <a:r>
              <a:rPr lang="es-ES" sz="1400" dirty="0" err="1">
                <a:solidFill>
                  <a:schemeClr val="bg1"/>
                </a:solidFill>
              </a:rPr>
              <a:t>rooteados</a:t>
            </a:r>
            <a:r>
              <a:rPr lang="es-ES" sz="1400" dirty="0">
                <a:solidFill>
                  <a:schemeClr val="bg1"/>
                </a:solidFill>
              </a:rPr>
              <a:t> </a:t>
            </a:r>
            <a:r>
              <a:rPr lang="es-ES" sz="1400" dirty="0" smtClean="0">
                <a:solidFill>
                  <a:schemeClr val="bg1"/>
                </a:solidFill>
              </a:rPr>
              <a:t>devuelven </a:t>
            </a:r>
            <a:r>
              <a:rPr lang="es-ES" sz="1400" dirty="0" err="1">
                <a:solidFill>
                  <a:schemeClr val="bg1"/>
                </a:solidFill>
              </a:rPr>
              <a:t>ctsProfileMatch</a:t>
            </a:r>
            <a:r>
              <a:rPr lang="es-ES" sz="1400" dirty="0">
                <a:solidFill>
                  <a:schemeClr val="bg1"/>
                </a:solidFill>
              </a:rPr>
              <a:t> = false</a:t>
            </a:r>
            <a:r>
              <a:rPr lang="es-ES" sz="1400" dirty="0" smtClean="0">
                <a:solidFill>
                  <a:schemeClr val="bg1"/>
                </a:solidFill>
              </a:rPr>
              <a:t>.</a:t>
            </a:r>
            <a:endParaRPr lang="es-ES" sz="1400" dirty="0">
              <a:solidFill>
                <a:schemeClr val="bg1"/>
              </a:solidFill>
            </a:endParaRPr>
          </a:p>
        </p:txBody>
      </p:sp>
      <p:pic>
        <p:nvPicPr>
          <p:cNvPr id="3078" name="Picture 6" descr="https://i.stack.imgur.com/NGHf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572" y="2647143"/>
            <a:ext cx="5025044" cy="2927926"/>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contenido 4"/>
          <p:cNvSpPr txBox="1">
            <a:spLocks/>
          </p:cNvSpPr>
          <p:nvPr/>
        </p:nvSpPr>
        <p:spPr>
          <a:xfrm>
            <a:off x="6761711" y="1818756"/>
            <a:ext cx="4923905" cy="8283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s-ES" sz="1400" dirty="0">
                <a:solidFill>
                  <a:schemeClr val="bg1"/>
                </a:solidFill>
              </a:rPr>
              <a:t>Se recomienda analizar la respuesta en el lado del servidor. Una arquitectura básica del servidor cliente con la red de seguridad API se verá así:</a:t>
            </a:r>
          </a:p>
        </p:txBody>
      </p:sp>
    </p:spTree>
    <p:extLst>
      <p:ext uri="{BB962C8B-B14F-4D97-AF65-F5344CB8AC3E}">
        <p14:creationId xmlns:p14="http://schemas.microsoft.com/office/powerpoint/2010/main" val="4191294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838200" y="1853740"/>
            <a:ext cx="10515600" cy="4323223"/>
          </a:xfrm>
        </p:spPr>
        <p:txBody>
          <a:bodyPr>
            <a:normAutofit/>
          </a:bodyPr>
          <a:lstStyle/>
          <a:p>
            <a:pPr marL="0" indent="0">
              <a:buNone/>
            </a:pPr>
            <a:r>
              <a:rPr lang="es-ES" sz="2000" dirty="0" smtClean="0">
                <a:solidFill>
                  <a:schemeClr val="bg1"/>
                </a:solidFill>
              </a:rPr>
              <a:t>Herramientas automáticas:</a:t>
            </a:r>
          </a:p>
          <a:p>
            <a:pPr marL="0" indent="0">
              <a:buNone/>
            </a:pPr>
            <a:r>
              <a:rPr lang="es-ES" sz="2000" dirty="0">
                <a:solidFill>
                  <a:schemeClr val="bg1"/>
                </a:solidFill>
              </a:rPr>
              <a:t>	</a:t>
            </a:r>
            <a:r>
              <a:rPr lang="es-ES" sz="2000" dirty="0" smtClean="0">
                <a:solidFill>
                  <a:schemeClr val="bg1"/>
                </a:solidFill>
              </a:rPr>
              <a:t>- </a:t>
            </a:r>
            <a:r>
              <a:rPr lang="es-ES" sz="2000" dirty="0" err="1">
                <a:solidFill>
                  <a:schemeClr val="bg1"/>
                </a:solidFill>
              </a:rPr>
              <a:t>AndroBugs</a:t>
            </a:r>
            <a:endParaRPr lang="es-ES" sz="2000" dirty="0">
              <a:solidFill>
                <a:schemeClr val="bg1"/>
              </a:solidFill>
            </a:endParaRPr>
          </a:p>
          <a:p>
            <a:pPr marL="0" indent="0">
              <a:buNone/>
            </a:pPr>
            <a:r>
              <a:rPr lang="es-ES" sz="2000" dirty="0">
                <a:solidFill>
                  <a:schemeClr val="bg1"/>
                </a:solidFill>
              </a:rPr>
              <a:t>	</a:t>
            </a:r>
            <a:r>
              <a:rPr lang="es-ES" sz="2000" dirty="0">
                <a:hlinkClick r:id="rId3"/>
              </a:rPr>
              <a:t>https://</a:t>
            </a:r>
            <a:r>
              <a:rPr lang="es-ES" sz="2000" dirty="0" smtClean="0">
                <a:hlinkClick r:id="rId3"/>
              </a:rPr>
              <a:t>github.com/AndroBugs/AndroBugs_Framework</a:t>
            </a:r>
            <a:endParaRPr lang="es-ES" sz="2000" dirty="0" smtClean="0">
              <a:solidFill>
                <a:schemeClr val="bg1"/>
              </a:solidFill>
            </a:endParaRPr>
          </a:p>
          <a:p>
            <a:pPr marL="0" indent="0">
              <a:buNone/>
            </a:pPr>
            <a:r>
              <a:rPr lang="es-ES" sz="2000" dirty="0">
                <a:solidFill>
                  <a:schemeClr val="bg1"/>
                </a:solidFill>
              </a:rPr>
              <a:t>	</a:t>
            </a:r>
            <a:r>
              <a:rPr lang="es-ES" sz="2000" dirty="0" smtClean="0">
                <a:solidFill>
                  <a:schemeClr val="bg1"/>
                </a:solidFill>
              </a:rPr>
              <a:t>- </a:t>
            </a:r>
            <a:r>
              <a:rPr lang="es-ES" sz="2000" dirty="0" err="1" smtClean="0">
                <a:solidFill>
                  <a:schemeClr val="bg1"/>
                </a:solidFill>
              </a:rPr>
              <a:t>qark</a:t>
            </a:r>
            <a:endParaRPr lang="es-ES" sz="2000" dirty="0" smtClean="0">
              <a:solidFill>
                <a:schemeClr val="bg1"/>
              </a:solidFill>
            </a:endParaRPr>
          </a:p>
          <a:p>
            <a:pPr marL="0" indent="0">
              <a:buNone/>
            </a:pPr>
            <a:r>
              <a:rPr lang="es-ES" sz="2000" dirty="0">
                <a:solidFill>
                  <a:schemeClr val="bg1"/>
                </a:solidFill>
              </a:rPr>
              <a:t>	</a:t>
            </a:r>
            <a:r>
              <a:rPr lang="es-ES" sz="2000" dirty="0">
                <a:hlinkClick r:id="rId4"/>
              </a:rPr>
              <a:t>https://github.com/linkedin/qark</a:t>
            </a:r>
            <a:endParaRPr lang="es-ES" sz="2000" dirty="0" smtClean="0">
              <a:solidFill>
                <a:schemeClr val="bg1"/>
              </a:solidFill>
            </a:endParaRPr>
          </a:p>
          <a:p>
            <a:pPr marL="0" indent="0">
              <a:buNone/>
            </a:pPr>
            <a:r>
              <a:rPr lang="es-ES" sz="2000" dirty="0">
                <a:solidFill>
                  <a:schemeClr val="bg1"/>
                </a:solidFill>
              </a:rPr>
              <a:t>	</a:t>
            </a:r>
            <a:r>
              <a:rPr lang="es-ES" sz="2000" dirty="0" smtClean="0">
                <a:solidFill>
                  <a:schemeClr val="bg1"/>
                </a:solidFill>
              </a:rPr>
              <a:t>- </a:t>
            </a:r>
            <a:r>
              <a:rPr lang="es-ES" sz="2000" dirty="0" err="1" smtClean="0">
                <a:solidFill>
                  <a:schemeClr val="bg1"/>
                </a:solidFill>
              </a:rPr>
              <a:t>MobSF</a:t>
            </a:r>
            <a:endParaRPr lang="es-ES" sz="2000" dirty="0" smtClean="0">
              <a:solidFill>
                <a:schemeClr val="bg1"/>
              </a:solidFill>
            </a:endParaRPr>
          </a:p>
          <a:p>
            <a:pPr marL="0" indent="0">
              <a:buNone/>
            </a:pPr>
            <a:r>
              <a:rPr lang="es-ES" sz="2000" dirty="0">
                <a:solidFill>
                  <a:schemeClr val="bg1"/>
                </a:solidFill>
              </a:rPr>
              <a:t>	</a:t>
            </a:r>
            <a:r>
              <a:rPr lang="es-ES" sz="2000" dirty="0">
                <a:hlinkClick r:id="rId5"/>
              </a:rPr>
              <a:t>https://github.com/MobSF/Mobile-Security-Framework-MobSF</a:t>
            </a:r>
            <a:endParaRPr lang="es-ES" sz="2000" dirty="0" smtClean="0">
              <a:solidFill>
                <a:schemeClr val="bg1"/>
              </a:solidFill>
            </a:endParaRPr>
          </a:p>
          <a:p>
            <a:pPr marL="0" indent="0">
              <a:buNone/>
            </a:pPr>
            <a:r>
              <a:rPr lang="es-ES" sz="2000" dirty="0">
                <a:solidFill>
                  <a:schemeClr val="bg1"/>
                </a:solidFill>
              </a:rPr>
              <a:t>	</a:t>
            </a:r>
            <a:r>
              <a:rPr lang="es-ES" sz="2000" dirty="0" smtClean="0">
                <a:solidFill>
                  <a:schemeClr val="bg1"/>
                </a:solidFill>
              </a:rPr>
              <a:t>- </a:t>
            </a:r>
            <a:r>
              <a:rPr lang="es-ES" sz="2000" dirty="0" err="1">
                <a:solidFill>
                  <a:schemeClr val="bg1"/>
                </a:solidFill>
              </a:rPr>
              <a:t>Joint</a:t>
            </a:r>
            <a:r>
              <a:rPr lang="es-ES" sz="2000" dirty="0">
                <a:solidFill>
                  <a:schemeClr val="bg1"/>
                </a:solidFill>
              </a:rPr>
              <a:t> </a:t>
            </a:r>
            <a:r>
              <a:rPr lang="es-ES" sz="2000" dirty="0" err="1">
                <a:solidFill>
                  <a:schemeClr val="bg1"/>
                </a:solidFill>
              </a:rPr>
              <a:t>Advanced</a:t>
            </a:r>
            <a:r>
              <a:rPr lang="es-ES" sz="2000" dirty="0">
                <a:solidFill>
                  <a:schemeClr val="bg1"/>
                </a:solidFill>
              </a:rPr>
              <a:t> </a:t>
            </a:r>
            <a:r>
              <a:rPr lang="es-ES" sz="2000" dirty="0" err="1">
                <a:solidFill>
                  <a:schemeClr val="bg1"/>
                </a:solidFill>
              </a:rPr>
              <a:t>Defect</a:t>
            </a:r>
            <a:r>
              <a:rPr lang="es-ES" sz="2000" dirty="0">
                <a:solidFill>
                  <a:schemeClr val="bg1"/>
                </a:solidFill>
              </a:rPr>
              <a:t> </a:t>
            </a:r>
            <a:r>
              <a:rPr lang="es-ES" sz="2000" dirty="0" err="1" smtClean="0">
                <a:solidFill>
                  <a:schemeClr val="bg1"/>
                </a:solidFill>
              </a:rPr>
              <a:t>assEsment</a:t>
            </a:r>
            <a:r>
              <a:rPr lang="es-ES" sz="2000" dirty="0" smtClean="0">
                <a:solidFill>
                  <a:schemeClr val="bg1"/>
                </a:solidFill>
              </a:rPr>
              <a:t> JAADAS</a:t>
            </a:r>
          </a:p>
          <a:p>
            <a:pPr marL="0" indent="0">
              <a:buNone/>
            </a:pPr>
            <a:r>
              <a:rPr lang="es-ES" sz="2000" dirty="0" smtClean="0">
                <a:solidFill>
                  <a:schemeClr val="bg1"/>
                </a:solidFill>
              </a:rPr>
              <a:t>	</a:t>
            </a:r>
            <a:r>
              <a:rPr lang="es-ES" sz="2000" dirty="0" smtClean="0">
                <a:hlinkClick r:id="rId6"/>
              </a:rPr>
              <a:t>https</a:t>
            </a:r>
            <a:r>
              <a:rPr lang="es-ES" sz="2000" dirty="0">
                <a:hlinkClick r:id="rId6"/>
              </a:rPr>
              <a:t>://</a:t>
            </a:r>
            <a:r>
              <a:rPr lang="es-ES" sz="2000" dirty="0" smtClean="0">
                <a:hlinkClick r:id="rId6"/>
              </a:rPr>
              <a:t>github.com/flankerhqd/JAADAS</a:t>
            </a:r>
            <a:endParaRPr lang="es-ES" sz="2000" dirty="0" smtClean="0"/>
          </a:p>
          <a:p>
            <a:pPr marL="0" indent="0">
              <a:buNone/>
            </a:pPr>
            <a:r>
              <a:rPr lang="es-ES" sz="2000" dirty="0" smtClean="0">
                <a:solidFill>
                  <a:schemeClr val="bg1"/>
                </a:solidFill>
              </a:rPr>
              <a:t>	</a:t>
            </a:r>
            <a:endParaRPr lang="es-ES" sz="2000" dirty="0">
              <a:solidFill>
                <a:schemeClr val="bg1"/>
              </a:solidFill>
            </a:endParaRPr>
          </a:p>
          <a:p>
            <a:pPr marL="0" indent="0">
              <a:buNone/>
            </a:pPr>
            <a:endParaRPr lang="es-ES" sz="2000" dirty="0">
              <a:solidFill>
                <a:schemeClr val="bg1"/>
              </a:solidFill>
            </a:endParaRPr>
          </a:p>
          <a:p>
            <a:pPr marL="0" indent="0">
              <a:buNone/>
            </a:pPr>
            <a:endParaRPr lang="es-ES" sz="2000" dirty="0" smtClean="0">
              <a:solidFill>
                <a:schemeClr val="bg1"/>
              </a:solidFill>
            </a:endParaRPr>
          </a:p>
          <a:p>
            <a:pPr marL="0" indent="0">
              <a:buNone/>
            </a:pPr>
            <a:endParaRPr lang="es-ES" sz="2000" dirty="0">
              <a:solidFill>
                <a:schemeClr val="bg1"/>
              </a:solidFill>
            </a:endParaRPr>
          </a:p>
          <a:p>
            <a:pPr marL="0" indent="0">
              <a:buNone/>
            </a:pPr>
            <a:endParaRPr lang="es-ES" sz="2000" dirty="0" smtClean="0">
              <a:solidFill>
                <a:schemeClr val="bg1"/>
              </a:solidFill>
            </a:endParaRPr>
          </a:p>
          <a:p>
            <a:pPr marL="0" indent="0">
              <a:buNone/>
            </a:pPr>
            <a:endParaRPr lang="es-ES" sz="2000" dirty="0">
              <a:solidFill>
                <a:schemeClr val="bg1"/>
              </a:solidFill>
            </a:endParaRPr>
          </a:p>
          <a:p>
            <a:pPr marL="0" indent="0">
              <a:buNone/>
            </a:pPr>
            <a:endParaRPr lang="es-ES" sz="2000" dirty="0">
              <a:solidFill>
                <a:schemeClr val="bg1"/>
              </a:solidFill>
            </a:endParaRPr>
          </a:p>
        </p:txBody>
      </p:sp>
    </p:spTree>
    <p:extLst>
      <p:ext uri="{BB962C8B-B14F-4D97-AF65-F5344CB8AC3E}">
        <p14:creationId xmlns:p14="http://schemas.microsoft.com/office/powerpoint/2010/main" val="1664725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349135" y="365125"/>
            <a:ext cx="11004665" cy="1325563"/>
          </a:xfrm>
        </p:spPr>
        <p:txBody>
          <a:bodyPr>
            <a:normAutofit/>
          </a:bodyPr>
          <a:lstStyle/>
          <a:p>
            <a:r>
              <a:rPr lang="es-ES" sz="4000" dirty="0" smtClean="0">
                <a:solidFill>
                  <a:schemeClr val="bg1"/>
                </a:solidFill>
              </a:rPr>
              <a:t>REVERSING: Obtención de la APK desde el dispositivo</a:t>
            </a:r>
            <a:endParaRPr lang="es-ES" sz="4000" dirty="0">
              <a:solidFill>
                <a:schemeClr val="bg1"/>
              </a:solidFill>
            </a:endParaRPr>
          </a:p>
        </p:txBody>
      </p:sp>
      <p:pic>
        <p:nvPicPr>
          <p:cNvPr id="6" name="Imagen 5"/>
          <p:cNvPicPr>
            <a:picLocks noChangeAspect="1"/>
          </p:cNvPicPr>
          <p:nvPr/>
        </p:nvPicPr>
        <p:blipFill>
          <a:blip r:embed="rId3"/>
          <a:stretch>
            <a:fillRect/>
          </a:stretch>
        </p:blipFill>
        <p:spPr>
          <a:xfrm>
            <a:off x="3960462" y="2959936"/>
            <a:ext cx="7687748" cy="2048161"/>
          </a:xfrm>
          <a:prstGeom prst="rect">
            <a:avLst/>
          </a:prstGeom>
        </p:spPr>
      </p:pic>
      <p:pic>
        <p:nvPicPr>
          <p:cNvPr id="9" name="Imagen 8"/>
          <p:cNvPicPr>
            <a:picLocks noChangeAspect="1"/>
          </p:cNvPicPr>
          <p:nvPr/>
        </p:nvPicPr>
        <p:blipFill>
          <a:blip r:embed="rId4"/>
          <a:stretch>
            <a:fillRect/>
          </a:stretch>
        </p:blipFill>
        <p:spPr>
          <a:xfrm>
            <a:off x="3960462" y="1858306"/>
            <a:ext cx="4086795" cy="952633"/>
          </a:xfrm>
          <a:prstGeom prst="rect">
            <a:avLst/>
          </a:prstGeom>
        </p:spPr>
      </p:pic>
      <p:pic>
        <p:nvPicPr>
          <p:cNvPr id="10" name="Imagen 9"/>
          <p:cNvPicPr>
            <a:picLocks noChangeAspect="1"/>
          </p:cNvPicPr>
          <p:nvPr/>
        </p:nvPicPr>
        <p:blipFill>
          <a:blip r:embed="rId5"/>
          <a:stretch>
            <a:fillRect/>
          </a:stretch>
        </p:blipFill>
        <p:spPr>
          <a:xfrm>
            <a:off x="3960462" y="5172355"/>
            <a:ext cx="4296375" cy="485843"/>
          </a:xfrm>
          <a:prstGeom prst="rect">
            <a:avLst/>
          </a:prstGeom>
        </p:spPr>
      </p:pic>
      <p:pic>
        <p:nvPicPr>
          <p:cNvPr id="11" name="Imagen 10"/>
          <p:cNvPicPr>
            <a:picLocks noChangeAspect="1"/>
          </p:cNvPicPr>
          <p:nvPr/>
        </p:nvPicPr>
        <p:blipFill>
          <a:blip r:embed="rId6"/>
          <a:stretch>
            <a:fillRect/>
          </a:stretch>
        </p:blipFill>
        <p:spPr>
          <a:xfrm>
            <a:off x="3979858" y="5857888"/>
            <a:ext cx="1590897" cy="447737"/>
          </a:xfrm>
          <a:prstGeom prst="rect">
            <a:avLst/>
          </a:prstGeom>
        </p:spPr>
      </p:pic>
      <p:sp>
        <p:nvSpPr>
          <p:cNvPr id="12" name="Marcador de contenido 2"/>
          <p:cNvSpPr txBox="1">
            <a:spLocks/>
          </p:cNvSpPr>
          <p:nvPr/>
        </p:nvSpPr>
        <p:spPr>
          <a:xfrm>
            <a:off x="288590" y="1976493"/>
            <a:ext cx="3491347" cy="62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a:solidFill>
                  <a:schemeClr val="bg1"/>
                </a:solidFill>
              </a:rPr>
              <a:t>D</a:t>
            </a:r>
            <a:r>
              <a:rPr lang="es-ES" sz="1800" dirty="0" smtClean="0">
                <a:solidFill>
                  <a:schemeClr val="bg1"/>
                </a:solidFill>
              </a:rPr>
              <a:t>ispositivos conectados por ADB</a:t>
            </a:r>
            <a:endParaRPr lang="es-ES" sz="1800" dirty="0">
              <a:solidFill>
                <a:schemeClr val="bg1"/>
              </a:solidFill>
            </a:endParaRPr>
          </a:p>
        </p:txBody>
      </p:sp>
      <p:sp>
        <p:nvSpPr>
          <p:cNvPr id="13" name="Marcador de contenido 2"/>
          <p:cNvSpPr txBox="1">
            <a:spLocks/>
          </p:cNvSpPr>
          <p:nvPr/>
        </p:nvSpPr>
        <p:spPr>
          <a:xfrm>
            <a:off x="288590" y="3259238"/>
            <a:ext cx="3491347" cy="62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smtClean="0">
                <a:solidFill>
                  <a:schemeClr val="bg1"/>
                </a:solidFill>
              </a:rPr>
              <a:t>Listado aplicaciones instaladas en el dispositivo:</a:t>
            </a:r>
            <a:endParaRPr lang="es-ES" sz="1800" dirty="0">
              <a:solidFill>
                <a:schemeClr val="bg1"/>
              </a:solidFill>
            </a:endParaRPr>
          </a:p>
        </p:txBody>
      </p:sp>
      <p:sp>
        <p:nvSpPr>
          <p:cNvPr id="14" name="Marcador de contenido 2"/>
          <p:cNvSpPr txBox="1">
            <a:spLocks/>
          </p:cNvSpPr>
          <p:nvPr/>
        </p:nvSpPr>
        <p:spPr>
          <a:xfrm>
            <a:off x="288590" y="5172355"/>
            <a:ext cx="3491347" cy="62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smtClean="0">
                <a:solidFill>
                  <a:schemeClr val="bg1"/>
                </a:solidFill>
              </a:rPr>
              <a:t>Extracción del paquete</a:t>
            </a:r>
            <a:endParaRPr lang="es-ES" sz="1800" dirty="0">
              <a:solidFill>
                <a:schemeClr val="bg1"/>
              </a:solidFill>
            </a:endParaRPr>
          </a:p>
        </p:txBody>
      </p:sp>
      <p:sp>
        <p:nvSpPr>
          <p:cNvPr id="15" name="Marcador de contenido 2"/>
          <p:cNvSpPr txBox="1">
            <a:spLocks/>
          </p:cNvSpPr>
          <p:nvPr/>
        </p:nvSpPr>
        <p:spPr>
          <a:xfrm>
            <a:off x="288590" y="5857888"/>
            <a:ext cx="3491347" cy="627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800" dirty="0" smtClean="0">
                <a:solidFill>
                  <a:schemeClr val="bg1"/>
                </a:solidFill>
              </a:rPr>
              <a:t>Obtención de la APK</a:t>
            </a:r>
            <a:endParaRPr lang="es-ES" sz="1800" dirty="0">
              <a:solidFill>
                <a:schemeClr val="bg1"/>
              </a:solidFill>
            </a:endParaRPr>
          </a:p>
        </p:txBody>
      </p:sp>
    </p:spTree>
    <p:extLst>
      <p:ext uri="{BB962C8B-B14F-4D97-AF65-F5344CB8AC3E}">
        <p14:creationId xmlns:p14="http://schemas.microsoft.com/office/powerpoint/2010/main" val="2040758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16"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a:t>
            </a:r>
            <a:r>
              <a:rPr lang="es-ES" dirty="0" err="1" smtClean="0">
                <a:solidFill>
                  <a:schemeClr val="bg1"/>
                </a:solidFill>
              </a:rPr>
              <a:t>AndroBugs</a:t>
            </a:r>
            <a:endParaRPr lang="es-ES" dirty="0">
              <a:solidFill>
                <a:schemeClr val="bg1"/>
              </a:solidFill>
            </a:endParaRPr>
          </a:p>
        </p:txBody>
      </p:sp>
      <p:pic>
        <p:nvPicPr>
          <p:cNvPr id="5" name="Imagen 4"/>
          <p:cNvPicPr>
            <a:picLocks noChangeAspect="1"/>
          </p:cNvPicPr>
          <p:nvPr/>
        </p:nvPicPr>
        <p:blipFill>
          <a:blip r:embed="rId3"/>
          <a:stretch>
            <a:fillRect/>
          </a:stretch>
        </p:blipFill>
        <p:spPr>
          <a:xfrm>
            <a:off x="2490406" y="1227260"/>
            <a:ext cx="7624928" cy="4284078"/>
          </a:xfrm>
          <a:prstGeom prst="rect">
            <a:avLst/>
          </a:prstGeom>
        </p:spPr>
      </p:pic>
      <p:pic>
        <p:nvPicPr>
          <p:cNvPr id="6" name="Imagen 5"/>
          <p:cNvPicPr>
            <a:picLocks noChangeAspect="1"/>
          </p:cNvPicPr>
          <p:nvPr/>
        </p:nvPicPr>
        <p:blipFill>
          <a:blip r:embed="rId4"/>
          <a:stretch>
            <a:fillRect/>
          </a:stretch>
        </p:blipFill>
        <p:spPr>
          <a:xfrm>
            <a:off x="2490406" y="5594725"/>
            <a:ext cx="7624927" cy="1023002"/>
          </a:xfrm>
          <a:prstGeom prst="rect">
            <a:avLst/>
          </a:prstGeom>
        </p:spPr>
      </p:pic>
      <p:sp>
        <p:nvSpPr>
          <p:cNvPr id="8" name="Título 1"/>
          <p:cNvSpPr txBox="1">
            <a:spLocks/>
          </p:cNvSpPr>
          <p:nvPr/>
        </p:nvSpPr>
        <p:spPr>
          <a:xfrm>
            <a:off x="243080" y="2734887"/>
            <a:ext cx="2004247" cy="138822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400" dirty="0" err="1" smtClean="0">
                <a:solidFill>
                  <a:schemeClr val="bg1"/>
                </a:solidFill>
              </a:rPr>
              <a:t>You</a:t>
            </a:r>
            <a:r>
              <a:rPr lang="es-ES" sz="1400" dirty="0" smtClean="0">
                <a:solidFill>
                  <a:schemeClr val="bg1"/>
                </a:solidFill>
              </a:rPr>
              <a:t> </a:t>
            </a:r>
            <a:r>
              <a:rPr lang="es-ES" sz="1400" dirty="0" err="1" smtClean="0">
                <a:solidFill>
                  <a:schemeClr val="bg1"/>
                </a:solidFill>
              </a:rPr>
              <a:t>have</a:t>
            </a:r>
            <a:r>
              <a:rPr lang="es-ES" sz="1400" dirty="0" smtClean="0">
                <a:solidFill>
                  <a:schemeClr val="bg1"/>
                </a:solidFill>
              </a:rPr>
              <a:t> “1 </a:t>
            </a:r>
            <a:r>
              <a:rPr lang="es-ES" sz="1400" dirty="0" err="1" smtClean="0">
                <a:solidFill>
                  <a:schemeClr val="bg1"/>
                </a:solidFill>
              </a:rPr>
              <a:t>command</a:t>
            </a:r>
            <a:r>
              <a:rPr lang="es-ES" sz="1400" dirty="0" smtClean="0">
                <a:solidFill>
                  <a:schemeClr val="bg1"/>
                </a:solidFill>
              </a:rPr>
              <a:t>”…</a:t>
            </a:r>
          </a:p>
          <a:p>
            <a:endParaRPr lang="es-ES" sz="1800" dirty="0" smtClean="0">
              <a:solidFill>
                <a:schemeClr val="bg1"/>
              </a:solidFill>
            </a:endParaRPr>
          </a:p>
          <a:p>
            <a:r>
              <a:rPr lang="es-ES" sz="1800" dirty="0" smtClean="0">
                <a:solidFill>
                  <a:schemeClr val="bg1"/>
                </a:solidFill>
              </a:rPr>
              <a:t>“botón gordo” en español.</a:t>
            </a:r>
            <a:endParaRPr lang="es-ES" sz="1800" dirty="0">
              <a:solidFill>
                <a:schemeClr val="bg1"/>
              </a:solidFill>
            </a:endParaRPr>
          </a:p>
          <a:p>
            <a:endParaRPr lang="es-ES" sz="1800" dirty="0">
              <a:solidFill>
                <a:schemeClr val="bg1"/>
              </a:solidFill>
            </a:endParaRPr>
          </a:p>
        </p:txBody>
      </p:sp>
    </p:spTree>
    <p:extLst>
      <p:ext uri="{BB962C8B-B14F-4D97-AF65-F5344CB8AC3E}">
        <p14:creationId xmlns:p14="http://schemas.microsoft.com/office/powerpoint/2010/main" val="288522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pic>
        <p:nvPicPr>
          <p:cNvPr id="8" name="Imagen 7"/>
          <p:cNvPicPr>
            <a:picLocks noChangeAspect="1"/>
          </p:cNvPicPr>
          <p:nvPr/>
        </p:nvPicPr>
        <p:blipFill>
          <a:blip r:embed="rId3"/>
          <a:stretch>
            <a:fillRect/>
          </a:stretch>
        </p:blipFill>
        <p:spPr>
          <a:xfrm>
            <a:off x="3350027" y="1770613"/>
            <a:ext cx="6617393" cy="2595210"/>
          </a:xfrm>
          <a:prstGeom prst="rect">
            <a:avLst/>
          </a:prstGeom>
        </p:spPr>
      </p:pic>
      <p:pic>
        <p:nvPicPr>
          <p:cNvPr id="14" name="Imagen 13"/>
          <p:cNvPicPr>
            <a:picLocks noChangeAspect="1"/>
          </p:cNvPicPr>
          <p:nvPr/>
        </p:nvPicPr>
        <p:blipFill>
          <a:blip r:embed="rId4"/>
          <a:stretch>
            <a:fillRect/>
          </a:stretch>
        </p:blipFill>
        <p:spPr>
          <a:xfrm>
            <a:off x="3350028" y="4814489"/>
            <a:ext cx="6617393" cy="1459837"/>
          </a:xfrm>
          <a:prstGeom prst="rect">
            <a:avLst/>
          </a:prstGeom>
        </p:spPr>
      </p:pic>
      <p:sp>
        <p:nvSpPr>
          <p:cNvPr id="16"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a:t>
            </a:r>
            <a:r>
              <a:rPr lang="es-ES" dirty="0" err="1" smtClean="0">
                <a:solidFill>
                  <a:schemeClr val="bg1"/>
                </a:solidFill>
              </a:rPr>
              <a:t>qark</a:t>
            </a:r>
            <a:endParaRPr lang="es-ES" dirty="0">
              <a:solidFill>
                <a:schemeClr val="bg1"/>
              </a:solidFill>
            </a:endParaRPr>
          </a:p>
        </p:txBody>
      </p:sp>
    </p:spTree>
    <p:extLst>
      <p:ext uri="{BB962C8B-B14F-4D97-AF65-F5344CB8AC3E}">
        <p14:creationId xmlns:p14="http://schemas.microsoft.com/office/powerpoint/2010/main" val="1798189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pic>
        <p:nvPicPr>
          <p:cNvPr id="2" name="Imagen 1"/>
          <p:cNvPicPr>
            <a:picLocks noChangeAspect="1"/>
          </p:cNvPicPr>
          <p:nvPr/>
        </p:nvPicPr>
        <p:blipFill>
          <a:blip r:embed="rId3"/>
          <a:stretch>
            <a:fillRect/>
          </a:stretch>
        </p:blipFill>
        <p:spPr>
          <a:xfrm>
            <a:off x="1957591" y="1454386"/>
            <a:ext cx="9556979" cy="5149148"/>
          </a:xfrm>
          <a:prstGeom prst="rect">
            <a:avLst/>
          </a:prstGeom>
        </p:spPr>
      </p:pic>
      <p:sp>
        <p:nvSpPr>
          <p:cNvPr id="5"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a:t>
            </a:r>
            <a:r>
              <a:rPr lang="es-ES" dirty="0" err="1" smtClean="0">
                <a:solidFill>
                  <a:schemeClr val="bg1"/>
                </a:solidFill>
              </a:rPr>
              <a:t>qark</a:t>
            </a:r>
            <a:endParaRPr lang="es-ES" dirty="0">
              <a:solidFill>
                <a:schemeClr val="bg1"/>
              </a:solidFill>
            </a:endParaRPr>
          </a:p>
        </p:txBody>
      </p:sp>
      <p:sp>
        <p:nvSpPr>
          <p:cNvPr id="6" name="Título 1"/>
          <p:cNvSpPr txBox="1">
            <a:spLocks/>
          </p:cNvSpPr>
          <p:nvPr/>
        </p:nvSpPr>
        <p:spPr>
          <a:xfrm>
            <a:off x="230998" y="3725545"/>
            <a:ext cx="1599507" cy="60682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1800" dirty="0" smtClean="0">
                <a:solidFill>
                  <a:schemeClr val="bg1"/>
                </a:solidFill>
              </a:rPr>
              <a:t>Informe generado:</a:t>
            </a:r>
            <a:endParaRPr lang="es-ES" sz="1800" dirty="0">
              <a:solidFill>
                <a:schemeClr val="bg1"/>
              </a:solidFill>
            </a:endParaRPr>
          </a:p>
        </p:txBody>
      </p:sp>
    </p:spTree>
    <p:extLst>
      <p:ext uri="{BB962C8B-B14F-4D97-AF65-F5344CB8AC3E}">
        <p14:creationId xmlns:p14="http://schemas.microsoft.com/office/powerpoint/2010/main" val="433842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5"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JAADAS</a:t>
            </a:r>
            <a:endParaRPr lang="es-ES" dirty="0">
              <a:solidFill>
                <a:schemeClr val="bg1"/>
              </a:solidFill>
            </a:endParaRPr>
          </a:p>
        </p:txBody>
      </p:sp>
    </p:spTree>
    <p:extLst>
      <p:ext uri="{BB962C8B-B14F-4D97-AF65-F5344CB8AC3E}">
        <p14:creationId xmlns:p14="http://schemas.microsoft.com/office/powerpoint/2010/main" val="1141340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16"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a:t>
            </a:r>
            <a:r>
              <a:rPr lang="es-ES" dirty="0" err="1" smtClean="0">
                <a:solidFill>
                  <a:schemeClr val="bg1"/>
                </a:solidFill>
              </a:rPr>
              <a:t>MobSF</a:t>
            </a:r>
            <a:endParaRPr lang="es-ES" dirty="0">
              <a:solidFill>
                <a:schemeClr val="bg1"/>
              </a:solidFill>
            </a:endParaRPr>
          </a:p>
        </p:txBody>
      </p:sp>
      <p:pic>
        <p:nvPicPr>
          <p:cNvPr id="19" name="Imagen 18"/>
          <p:cNvPicPr>
            <a:picLocks noChangeAspect="1"/>
          </p:cNvPicPr>
          <p:nvPr/>
        </p:nvPicPr>
        <p:blipFill>
          <a:blip r:embed="rId3"/>
          <a:stretch>
            <a:fillRect/>
          </a:stretch>
        </p:blipFill>
        <p:spPr>
          <a:xfrm>
            <a:off x="114066" y="1454367"/>
            <a:ext cx="6452986" cy="3595626"/>
          </a:xfrm>
          <a:prstGeom prst="rect">
            <a:avLst/>
          </a:prstGeom>
        </p:spPr>
      </p:pic>
      <p:pic>
        <p:nvPicPr>
          <p:cNvPr id="20" name="Imagen 19"/>
          <p:cNvPicPr>
            <a:picLocks noChangeAspect="1"/>
          </p:cNvPicPr>
          <p:nvPr/>
        </p:nvPicPr>
        <p:blipFill>
          <a:blip r:embed="rId4"/>
          <a:stretch>
            <a:fillRect/>
          </a:stretch>
        </p:blipFill>
        <p:spPr>
          <a:xfrm>
            <a:off x="1239565" y="5000115"/>
            <a:ext cx="5177858" cy="1606137"/>
          </a:xfrm>
          <a:prstGeom prst="rect">
            <a:avLst/>
          </a:prstGeom>
        </p:spPr>
      </p:pic>
      <p:pic>
        <p:nvPicPr>
          <p:cNvPr id="21" name="Imagen 20"/>
          <p:cNvPicPr>
            <a:picLocks noChangeAspect="1"/>
          </p:cNvPicPr>
          <p:nvPr/>
        </p:nvPicPr>
        <p:blipFill>
          <a:blip r:embed="rId5"/>
          <a:stretch>
            <a:fillRect/>
          </a:stretch>
        </p:blipFill>
        <p:spPr>
          <a:xfrm>
            <a:off x="6666180" y="1454367"/>
            <a:ext cx="5338517" cy="1056077"/>
          </a:xfrm>
          <a:prstGeom prst="rect">
            <a:avLst/>
          </a:prstGeom>
        </p:spPr>
      </p:pic>
      <p:pic>
        <p:nvPicPr>
          <p:cNvPr id="22" name="Imagen 21"/>
          <p:cNvPicPr>
            <a:picLocks noChangeAspect="1"/>
          </p:cNvPicPr>
          <p:nvPr/>
        </p:nvPicPr>
        <p:blipFill>
          <a:blip r:embed="rId6"/>
          <a:stretch>
            <a:fillRect/>
          </a:stretch>
        </p:blipFill>
        <p:spPr>
          <a:xfrm>
            <a:off x="6666180" y="2562707"/>
            <a:ext cx="5338517" cy="949177"/>
          </a:xfrm>
          <a:prstGeom prst="rect">
            <a:avLst/>
          </a:prstGeom>
        </p:spPr>
      </p:pic>
      <p:pic>
        <p:nvPicPr>
          <p:cNvPr id="23" name="Imagen 22"/>
          <p:cNvPicPr>
            <a:picLocks noChangeAspect="1"/>
          </p:cNvPicPr>
          <p:nvPr/>
        </p:nvPicPr>
        <p:blipFill>
          <a:blip r:embed="rId7"/>
          <a:stretch>
            <a:fillRect/>
          </a:stretch>
        </p:blipFill>
        <p:spPr>
          <a:xfrm>
            <a:off x="6935025" y="3564147"/>
            <a:ext cx="4706122" cy="2710593"/>
          </a:xfrm>
          <a:prstGeom prst="rect">
            <a:avLst/>
          </a:prstGeom>
        </p:spPr>
      </p:pic>
    </p:spTree>
    <p:extLst>
      <p:ext uri="{BB962C8B-B14F-4D97-AF65-F5344CB8AC3E}">
        <p14:creationId xmlns:p14="http://schemas.microsoft.com/office/powerpoint/2010/main" val="881685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16" name="Título 1"/>
          <p:cNvSpPr txBox="1">
            <a:spLocks/>
          </p:cNvSpPr>
          <p:nvPr/>
        </p:nvSpPr>
        <p:spPr>
          <a:xfrm>
            <a:off x="1506682" y="653820"/>
            <a:ext cx="9178636" cy="546100"/>
          </a:xfrm>
          <a:prstGeom prst="rect">
            <a:avLst/>
          </a:prstGeom>
        </p:spPr>
        <p:txBody>
          <a:bodyPr vert="horz" lIns="91440" tIns="45720" rIns="91440" bIns="45720" rtlCol="0" anchor="b">
            <a:normAutofit fontScale="6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dirty="0" smtClean="0">
                <a:solidFill>
                  <a:schemeClr val="bg1"/>
                </a:solidFill>
              </a:rPr>
              <a:t>APLICACIONES AUTOMATICAS - </a:t>
            </a:r>
            <a:r>
              <a:rPr lang="es-ES" dirty="0" err="1" smtClean="0">
                <a:solidFill>
                  <a:schemeClr val="bg1"/>
                </a:solidFill>
              </a:rPr>
              <a:t>MobSF</a:t>
            </a:r>
            <a:endParaRPr lang="es-ES" dirty="0">
              <a:solidFill>
                <a:schemeClr val="bg1"/>
              </a:solidFill>
            </a:endParaRPr>
          </a:p>
        </p:txBody>
      </p:sp>
      <p:pic>
        <p:nvPicPr>
          <p:cNvPr id="2" name="Imagen 1"/>
          <p:cNvPicPr>
            <a:picLocks noChangeAspect="1"/>
          </p:cNvPicPr>
          <p:nvPr/>
        </p:nvPicPr>
        <p:blipFill>
          <a:blip r:embed="rId3"/>
          <a:stretch>
            <a:fillRect/>
          </a:stretch>
        </p:blipFill>
        <p:spPr>
          <a:xfrm>
            <a:off x="3181331" y="1199920"/>
            <a:ext cx="5643432" cy="2374861"/>
          </a:xfrm>
          <a:prstGeom prst="rect">
            <a:avLst/>
          </a:prstGeom>
        </p:spPr>
      </p:pic>
      <p:pic>
        <p:nvPicPr>
          <p:cNvPr id="3" name="Imagen 2"/>
          <p:cNvPicPr>
            <a:picLocks noChangeAspect="1"/>
          </p:cNvPicPr>
          <p:nvPr/>
        </p:nvPicPr>
        <p:blipFill>
          <a:blip r:embed="rId4"/>
          <a:stretch>
            <a:fillRect/>
          </a:stretch>
        </p:blipFill>
        <p:spPr>
          <a:xfrm>
            <a:off x="3181331" y="3640973"/>
            <a:ext cx="5643432" cy="2984748"/>
          </a:xfrm>
          <a:prstGeom prst="rect">
            <a:avLst/>
          </a:prstGeom>
        </p:spPr>
      </p:pic>
    </p:spTree>
    <p:extLst>
      <p:ext uri="{BB962C8B-B14F-4D97-AF65-F5344CB8AC3E}">
        <p14:creationId xmlns:p14="http://schemas.microsoft.com/office/powerpoint/2010/main" val="2592432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3" name="Marcador de contenido 2"/>
          <p:cNvSpPr>
            <a:spLocks noGrp="1"/>
          </p:cNvSpPr>
          <p:nvPr>
            <p:ph idx="1"/>
          </p:nvPr>
        </p:nvSpPr>
        <p:spPr/>
        <p:txBody>
          <a:bodyPr/>
          <a:lstStyle/>
          <a:p>
            <a:endParaRPr lang="es-ES"/>
          </a:p>
        </p:txBody>
      </p:sp>
    </p:spTree>
    <p:extLst>
      <p:ext uri="{BB962C8B-B14F-4D97-AF65-F5344CB8AC3E}">
        <p14:creationId xmlns:p14="http://schemas.microsoft.com/office/powerpoint/2010/main" val="2140248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pic>
        <p:nvPicPr>
          <p:cNvPr id="8" name="Imagen 7"/>
          <p:cNvPicPr>
            <a:picLocks noChangeAspect="1"/>
          </p:cNvPicPr>
          <p:nvPr/>
        </p:nvPicPr>
        <p:blipFill>
          <a:blip r:embed="rId3"/>
          <a:stretch>
            <a:fillRect/>
          </a:stretch>
        </p:blipFill>
        <p:spPr>
          <a:xfrm>
            <a:off x="593257" y="624973"/>
            <a:ext cx="2912773" cy="2837117"/>
          </a:xfrm>
          <a:prstGeom prst="rect">
            <a:avLst/>
          </a:prstGeom>
        </p:spPr>
      </p:pic>
      <p:pic>
        <p:nvPicPr>
          <p:cNvPr id="14" name="Imagen 13"/>
          <p:cNvPicPr>
            <a:picLocks noChangeAspect="1"/>
          </p:cNvPicPr>
          <p:nvPr/>
        </p:nvPicPr>
        <p:blipFill>
          <a:blip r:embed="rId4"/>
          <a:stretch>
            <a:fillRect/>
          </a:stretch>
        </p:blipFill>
        <p:spPr>
          <a:xfrm>
            <a:off x="593257" y="3462090"/>
            <a:ext cx="2912773" cy="3098695"/>
          </a:xfrm>
          <a:prstGeom prst="rect">
            <a:avLst/>
          </a:prstGeom>
        </p:spPr>
      </p:pic>
      <p:pic>
        <p:nvPicPr>
          <p:cNvPr id="15" name="Imagen 14"/>
          <p:cNvPicPr>
            <a:picLocks noChangeAspect="1"/>
          </p:cNvPicPr>
          <p:nvPr/>
        </p:nvPicPr>
        <p:blipFill>
          <a:blip r:embed="rId5"/>
          <a:stretch>
            <a:fillRect/>
          </a:stretch>
        </p:blipFill>
        <p:spPr>
          <a:xfrm>
            <a:off x="4454224" y="624973"/>
            <a:ext cx="3283553" cy="2068094"/>
          </a:xfrm>
          <a:prstGeom prst="rect">
            <a:avLst/>
          </a:prstGeom>
        </p:spPr>
      </p:pic>
    </p:spTree>
    <p:extLst>
      <p:ext uri="{BB962C8B-B14F-4D97-AF65-F5344CB8AC3E}">
        <p14:creationId xmlns:p14="http://schemas.microsoft.com/office/powerpoint/2010/main" val="3761084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3" name="Marcador de contenido 2"/>
          <p:cNvSpPr>
            <a:spLocks noGrp="1"/>
          </p:cNvSpPr>
          <p:nvPr>
            <p:ph idx="1"/>
          </p:nvPr>
        </p:nvSpPr>
        <p:spPr>
          <a:xfrm>
            <a:off x="1012769" y="2101876"/>
            <a:ext cx="4182686" cy="681311"/>
          </a:xfrm>
        </p:spPr>
        <p:txBody>
          <a:bodyPr>
            <a:normAutofit fontScale="85000" lnSpcReduction="10000"/>
          </a:bodyPr>
          <a:lstStyle/>
          <a:p>
            <a:r>
              <a:rPr lang="es-ES" sz="2000" dirty="0" smtClean="0">
                <a:solidFill>
                  <a:schemeClr val="bg1"/>
                </a:solidFill>
              </a:rPr>
              <a:t>Obtención de la APK mediante Google Play</a:t>
            </a:r>
          </a:p>
          <a:p>
            <a:pPr marL="0" indent="0" algn="ctr">
              <a:buNone/>
            </a:pPr>
            <a:r>
              <a:rPr lang="es-ES" sz="1400" dirty="0" smtClean="0">
                <a:hlinkClick r:id="rId3"/>
              </a:rPr>
              <a:t>https://apps.evozi.com/apk-downloader/</a:t>
            </a:r>
            <a:endParaRPr lang="es-ES" sz="1400" dirty="0" smtClean="0"/>
          </a:p>
          <a:p>
            <a:pPr marL="0" indent="0" algn="ctr">
              <a:buNone/>
            </a:pPr>
            <a:endParaRPr lang="es-ES" sz="1400" dirty="0" smtClean="0"/>
          </a:p>
        </p:txBody>
      </p:sp>
      <p:sp>
        <p:nvSpPr>
          <p:cNvPr id="5" name="Título 1"/>
          <p:cNvSpPr txBox="1">
            <a:spLocks/>
          </p:cNvSpPr>
          <p:nvPr/>
        </p:nvSpPr>
        <p:spPr>
          <a:xfrm>
            <a:off x="464127" y="650325"/>
            <a:ext cx="11263745" cy="801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dirty="0" smtClean="0">
                <a:solidFill>
                  <a:schemeClr val="bg1"/>
                </a:solidFill>
              </a:rPr>
              <a:t>REVERSING: Obtención de la APK desde otras fuentes</a:t>
            </a:r>
            <a:endParaRPr lang="es-ES" sz="4000" dirty="0">
              <a:solidFill>
                <a:schemeClr val="bg1"/>
              </a:solidFill>
            </a:endParaRPr>
          </a:p>
        </p:txBody>
      </p:sp>
      <p:pic>
        <p:nvPicPr>
          <p:cNvPr id="8" name="Imagen 7"/>
          <p:cNvPicPr>
            <a:picLocks noChangeAspect="1"/>
          </p:cNvPicPr>
          <p:nvPr/>
        </p:nvPicPr>
        <p:blipFill>
          <a:blip r:embed="rId4"/>
          <a:stretch>
            <a:fillRect/>
          </a:stretch>
        </p:blipFill>
        <p:spPr>
          <a:xfrm>
            <a:off x="5593082" y="1542993"/>
            <a:ext cx="4757443" cy="1799079"/>
          </a:xfrm>
          <a:prstGeom prst="rect">
            <a:avLst/>
          </a:prstGeom>
        </p:spPr>
      </p:pic>
      <p:pic>
        <p:nvPicPr>
          <p:cNvPr id="9" name="Imagen 8"/>
          <p:cNvPicPr>
            <a:picLocks noChangeAspect="1"/>
          </p:cNvPicPr>
          <p:nvPr/>
        </p:nvPicPr>
        <p:blipFill>
          <a:blip r:embed="rId5"/>
          <a:stretch>
            <a:fillRect/>
          </a:stretch>
        </p:blipFill>
        <p:spPr>
          <a:xfrm>
            <a:off x="5397041" y="3429000"/>
            <a:ext cx="5149523" cy="3058859"/>
          </a:xfrm>
          <a:prstGeom prst="rect">
            <a:avLst/>
          </a:prstGeom>
        </p:spPr>
      </p:pic>
      <p:sp>
        <p:nvSpPr>
          <p:cNvPr id="10" name="Marcador de contenido 2"/>
          <p:cNvSpPr txBox="1">
            <a:spLocks/>
          </p:cNvSpPr>
          <p:nvPr/>
        </p:nvSpPr>
        <p:spPr>
          <a:xfrm>
            <a:off x="1012769" y="4613160"/>
            <a:ext cx="3833552" cy="68131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smtClean="0">
                <a:solidFill>
                  <a:schemeClr val="bg1"/>
                </a:solidFill>
              </a:rPr>
              <a:t>Obtención de la APK mediante </a:t>
            </a:r>
            <a:r>
              <a:rPr lang="es-ES" sz="2000" dirty="0" err="1" smtClean="0">
                <a:solidFill>
                  <a:schemeClr val="bg1"/>
                </a:solidFill>
              </a:rPr>
              <a:t>Racoon</a:t>
            </a:r>
            <a:endParaRPr lang="es-ES" sz="2000" dirty="0" smtClean="0">
              <a:solidFill>
                <a:schemeClr val="bg1"/>
              </a:solidFill>
            </a:endParaRPr>
          </a:p>
          <a:p>
            <a:pPr marL="0" indent="0" algn="ctr">
              <a:buFont typeface="Arial" panose="020B0604020202020204" pitchFamily="34" charset="0"/>
              <a:buNone/>
            </a:pPr>
            <a:r>
              <a:rPr lang="es-ES" sz="1400" dirty="0" smtClean="0">
                <a:hlinkClick r:id="rId6"/>
              </a:rPr>
              <a:t>https://raccoon.onyxbits.de/</a:t>
            </a:r>
            <a:endParaRPr lang="es-ES" sz="1400" dirty="0" smtClean="0"/>
          </a:p>
          <a:p>
            <a:pPr marL="0" indent="0" algn="ctr">
              <a:buFont typeface="Arial" panose="020B0604020202020204" pitchFamily="34" charset="0"/>
              <a:buNone/>
            </a:pPr>
            <a:endParaRPr lang="es-ES" sz="1400" dirty="0"/>
          </a:p>
        </p:txBody>
      </p:sp>
    </p:spTree>
    <p:extLst>
      <p:ext uri="{BB962C8B-B14F-4D97-AF65-F5344CB8AC3E}">
        <p14:creationId xmlns:p14="http://schemas.microsoft.com/office/powerpoint/2010/main" val="2334456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846514" y="783272"/>
            <a:ext cx="10515600" cy="740468"/>
          </a:xfrm>
        </p:spPr>
        <p:txBody>
          <a:bodyPr/>
          <a:lstStyle/>
          <a:p>
            <a:r>
              <a:rPr lang="es-ES" dirty="0" smtClean="0">
                <a:solidFill>
                  <a:schemeClr val="bg1"/>
                </a:solidFill>
              </a:rPr>
              <a:t>REVERSING: Extracción de archivos de la APK</a:t>
            </a:r>
            <a:endParaRPr lang="es-ES" dirty="0">
              <a:solidFill>
                <a:schemeClr val="bg1"/>
              </a:solidFill>
            </a:endParaRPr>
          </a:p>
        </p:txBody>
      </p:sp>
      <p:pic>
        <p:nvPicPr>
          <p:cNvPr id="7" name="Imagen 6"/>
          <p:cNvPicPr>
            <a:picLocks noChangeAspect="1"/>
          </p:cNvPicPr>
          <p:nvPr/>
        </p:nvPicPr>
        <p:blipFill>
          <a:blip r:embed="rId3"/>
          <a:stretch>
            <a:fillRect/>
          </a:stretch>
        </p:blipFill>
        <p:spPr>
          <a:xfrm>
            <a:off x="1665982" y="2565532"/>
            <a:ext cx="3688684" cy="2280789"/>
          </a:xfrm>
          <a:prstGeom prst="rect">
            <a:avLst/>
          </a:prstGeom>
        </p:spPr>
      </p:pic>
      <p:sp>
        <p:nvSpPr>
          <p:cNvPr id="8" name="Marcador de contenido 2"/>
          <p:cNvSpPr txBox="1">
            <a:spLocks/>
          </p:cNvSpPr>
          <p:nvPr/>
        </p:nvSpPr>
        <p:spPr>
          <a:xfrm>
            <a:off x="1244413" y="2057834"/>
            <a:ext cx="4531822" cy="50769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solidFill>
                  <a:schemeClr val="bg1"/>
                </a:solidFill>
              </a:rPr>
              <a:t>Extracción mediante descompresor</a:t>
            </a:r>
            <a:endParaRPr lang="es-ES" dirty="0">
              <a:solidFill>
                <a:schemeClr val="bg1"/>
              </a:solidFill>
            </a:endParaRPr>
          </a:p>
        </p:txBody>
      </p:sp>
      <p:sp>
        <p:nvSpPr>
          <p:cNvPr id="9" name="Marcador de contenido 2"/>
          <p:cNvSpPr txBox="1">
            <a:spLocks/>
          </p:cNvSpPr>
          <p:nvPr/>
        </p:nvSpPr>
        <p:spPr>
          <a:xfrm>
            <a:off x="6474919" y="2057834"/>
            <a:ext cx="4531822" cy="5076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smtClean="0">
                <a:solidFill>
                  <a:schemeClr val="bg1"/>
                </a:solidFill>
              </a:rPr>
              <a:t>Extracción mediante terminal</a:t>
            </a:r>
            <a:endParaRPr lang="es-ES" sz="2200" dirty="0">
              <a:solidFill>
                <a:schemeClr val="bg1"/>
              </a:solidFill>
            </a:endParaRPr>
          </a:p>
        </p:txBody>
      </p:sp>
      <p:pic>
        <p:nvPicPr>
          <p:cNvPr id="10" name="Imagen 9"/>
          <p:cNvPicPr>
            <a:picLocks noChangeAspect="1"/>
          </p:cNvPicPr>
          <p:nvPr/>
        </p:nvPicPr>
        <p:blipFill>
          <a:blip r:embed="rId4"/>
          <a:stretch>
            <a:fillRect/>
          </a:stretch>
        </p:blipFill>
        <p:spPr>
          <a:xfrm>
            <a:off x="6294767" y="2565532"/>
            <a:ext cx="4315427" cy="1324160"/>
          </a:xfrm>
          <a:prstGeom prst="rect">
            <a:avLst/>
          </a:prstGeom>
        </p:spPr>
      </p:pic>
      <p:pic>
        <p:nvPicPr>
          <p:cNvPr id="13" name="Imagen 12"/>
          <p:cNvPicPr>
            <a:picLocks noChangeAspect="1"/>
          </p:cNvPicPr>
          <p:nvPr/>
        </p:nvPicPr>
        <p:blipFill>
          <a:blip r:embed="rId5"/>
          <a:stretch>
            <a:fillRect/>
          </a:stretch>
        </p:blipFill>
        <p:spPr>
          <a:xfrm>
            <a:off x="6790135" y="4187849"/>
            <a:ext cx="3324689" cy="1724266"/>
          </a:xfrm>
          <a:prstGeom prst="rect">
            <a:avLst/>
          </a:prstGeom>
        </p:spPr>
      </p:pic>
    </p:spTree>
    <p:extLst>
      <p:ext uri="{BB962C8B-B14F-4D97-AF65-F5344CB8AC3E}">
        <p14:creationId xmlns:p14="http://schemas.microsoft.com/office/powerpoint/2010/main" val="2274907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 y="0"/>
            <a:ext cx="12192000" cy="6858000"/>
          </a:xfrm>
          <a:prstGeom prst="rect">
            <a:avLst/>
          </a:prstGeom>
        </p:spPr>
      </p:pic>
      <p:sp>
        <p:nvSpPr>
          <p:cNvPr id="2" name="Título 1"/>
          <p:cNvSpPr>
            <a:spLocks noGrp="1"/>
          </p:cNvSpPr>
          <p:nvPr>
            <p:ph type="title"/>
          </p:nvPr>
        </p:nvSpPr>
        <p:spPr>
          <a:xfrm>
            <a:off x="838199" y="673313"/>
            <a:ext cx="10515600" cy="759663"/>
          </a:xfrm>
        </p:spPr>
        <p:txBody>
          <a:bodyPr/>
          <a:lstStyle/>
          <a:p>
            <a:r>
              <a:rPr lang="es-ES" dirty="0" smtClean="0">
                <a:solidFill>
                  <a:schemeClr val="bg1"/>
                </a:solidFill>
              </a:rPr>
              <a:t>REVERSING: Información sobre ficheros</a:t>
            </a:r>
            <a:endParaRPr lang="es-ES" dirty="0">
              <a:solidFill>
                <a:schemeClr val="bg1"/>
              </a:solidFill>
            </a:endParaRPr>
          </a:p>
        </p:txBody>
      </p:sp>
      <p:sp>
        <p:nvSpPr>
          <p:cNvPr id="3" name="Marcador de contenido 2"/>
          <p:cNvSpPr>
            <a:spLocks noGrp="1"/>
          </p:cNvSpPr>
          <p:nvPr>
            <p:ph idx="1"/>
          </p:nvPr>
        </p:nvSpPr>
        <p:spPr>
          <a:xfrm>
            <a:off x="507076" y="1338348"/>
            <a:ext cx="11172305" cy="5361709"/>
          </a:xfrm>
        </p:spPr>
        <p:txBody>
          <a:bodyPr>
            <a:noAutofit/>
          </a:bodyPr>
          <a:lstStyle/>
          <a:p>
            <a:r>
              <a:rPr lang="es-ES" sz="1200" b="1" dirty="0">
                <a:solidFill>
                  <a:schemeClr val="bg1"/>
                </a:solidFill>
              </a:rPr>
              <a:t>AndroidManifest.xml: </a:t>
            </a:r>
            <a:endParaRPr lang="es-ES" sz="1200" b="1" dirty="0" smtClean="0">
              <a:solidFill>
                <a:schemeClr val="bg1"/>
              </a:solidFill>
            </a:endParaRPr>
          </a:p>
          <a:p>
            <a:pPr marL="0" indent="0">
              <a:buNone/>
            </a:pPr>
            <a:r>
              <a:rPr lang="es-ES" sz="1200" b="1" dirty="0">
                <a:solidFill>
                  <a:schemeClr val="bg1"/>
                </a:solidFill>
              </a:rPr>
              <a:t>	</a:t>
            </a:r>
            <a:r>
              <a:rPr lang="es-ES" sz="1200" dirty="0" smtClean="0">
                <a:solidFill>
                  <a:schemeClr val="bg1"/>
                </a:solidFill>
              </a:rPr>
              <a:t>Describe </a:t>
            </a:r>
            <a:r>
              <a:rPr lang="es-ES" sz="1200" dirty="0">
                <a:solidFill>
                  <a:schemeClr val="bg1"/>
                </a:solidFill>
              </a:rPr>
              <a:t>la estructura de la aplicación, sus componentes (actividades, servicios, proveedores de contenido y receptores de </a:t>
            </a:r>
            <a:r>
              <a:rPr lang="es-ES" sz="1200" dirty="0" smtClean="0">
                <a:solidFill>
                  <a:schemeClr val="bg1"/>
                </a:solidFill>
              </a:rPr>
              <a:t>“</a:t>
            </a:r>
            <a:r>
              <a:rPr lang="es-ES" sz="1200" dirty="0" err="1" smtClean="0">
                <a:solidFill>
                  <a:schemeClr val="bg1"/>
                </a:solidFill>
              </a:rPr>
              <a:t>intents</a:t>
            </a:r>
            <a:r>
              <a:rPr lang="es-ES" sz="1200" dirty="0" smtClean="0">
                <a:solidFill>
                  <a:schemeClr val="bg1"/>
                </a:solidFill>
              </a:rPr>
              <a:t>”) </a:t>
            </a:r>
            <a:r>
              <a:rPr lang="es-ES" sz="1200" dirty="0">
                <a:solidFill>
                  <a:schemeClr val="bg1"/>
                </a:solidFill>
              </a:rPr>
              <a:t>y los permisos </a:t>
            </a:r>
            <a:r>
              <a:rPr lang="es-ES" sz="1200" dirty="0" smtClean="0">
                <a:solidFill>
                  <a:schemeClr val="bg1"/>
                </a:solidFill>
              </a:rPr>
              <a:t>	solicitados</a:t>
            </a:r>
            <a:r>
              <a:rPr lang="es-ES" sz="1200" dirty="0">
                <a:solidFill>
                  <a:schemeClr val="bg1"/>
                </a:solidFill>
              </a:rPr>
              <a:t>. También contiene metadatos generales de la aplicación, como el icono, el número de versión y el tema de la aplicación. </a:t>
            </a:r>
            <a:r>
              <a:rPr lang="es-ES" sz="1200" dirty="0" smtClean="0">
                <a:solidFill>
                  <a:schemeClr val="bg1"/>
                </a:solidFill>
              </a:rPr>
              <a:t>Puede incluir otra </a:t>
            </a:r>
            <a:r>
              <a:rPr lang="es-ES" sz="1200" dirty="0">
                <a:solidFill>
                  <a:schemeClr val="bg1"/>
                </a:solidFill>
              </a:rPr>
              <a:t>información, </a:t>
            </a:r>
            <a:r>
              <a:rPr lang="es-ES" sz="1200" dirty="0" smtClean="0">
                <a:solidFill>
                  <a:schemeClr val="bg1"/>
                </a:solidFill>
              </a:rPr>
              <a:t>	como </a:t>
            </a:r>
            <a:r>
              <a:rPr lang="es-ES" sz="1200" dirty="0">
                <a:solidFill>
                  <a:schemeClr val="bg1"/>
                </a:solidFill>
              </a:rPr>
              <a:t>las API compatibles (versión mínima, específica y máxima del SDK) y el tipo de almacenamiento en el que se puede instalar (externo o </a:t>
            </a:r>
            <a:r>
              <a:rPr lang="es-ES" sz="1200" dirty="0" smtClean="0">
                <a:solidFill>
                  <a:schemeClr val="bg1"/>
                </a:solidFill>
              </a:rPr>
              <a:t>interno</a:t>
            </a:r>
            <a:r>
              <a:rPr lang="es-ES" sz="1200" dirty="0">
                <a:solidFill>
                  <a:schemeClr val="bg1"/>
                </a:solidFill>
              </a:rPr>
              <a:t>) </a:t>
            </a:r>
            <a:r>
              <a:rPr lang="es-ES" sz="1200" dirty="0" smtClean="0">
                <a:solidFill>
                  <a:schemeClr val="bg1"/>
                </a:solidFill>
              </a:rPr>
              <a:t>.</a:t>
            </a:r>
          </a:p>
          <a:p>
            <a:r>
              <a:rPr lang="es-ES" sz="1200" b="1" dirty="0" smtClean="0">
                <a:solidFill>
                  <a:schemeClr val="bg1"/>
                </a:solidFill>
              </a:rPr>
              <a:t>META-INF: </a:t>
            </a:r>
          </a:p>
          <a:p>
            <a:pPr marL="457200" lvl="1" indent="0">
              <a:buNone/>
            </a:pPr>
            <a:r>
              <a:rPr lang="es-ES" sz="1200" b="1" dirty="0">
                <a:solidFill>
                  <a:schemeClr val="bg1"/>
                </a:solidFill>
              </a:rPr>
              <a:t>	</a:t>
            </a:r>
            <a:r>
              <a:rPr lang="es-ES" sz="1200" dirty="0" smtClean="0">
                <a:solidFill>
                  <a:schemeClr val="bg1"/>
                </a:solidFill>
              </a:rPr>
              <a:t>Contiene </a:t>
            </a:r>
            <a:r>
              <a:rPr lang="es-ES" sz="1200" dirty="0">
                <a:solidFill>
                  <a:schemeClr val="bg1"/>
                </a:solidFill>
              </a:rPr>
              <a:t>los metadatos de la aplicación.</a:t>
            </a:r>
          </a:p>
          <a:p>
            <a:pPr lvl="2"/>
            <a:r>
              <a:rPr lang="es-ES" sz="1200" dirty="0">
                <a:solidFill>
                  <a:schemeClr val="bg1"/>
                </a:solidFill>
              </a:rPr>
              <a:t>MANIFEST.MF: almacena hashes de los recursos de la aplicación</a:t>
            </a:r>
          </a:p>
          <a:p>
            <a:pPr lvl="2"/>
            <a:r>
              <a:rPr lang="es-ES" sz="1200" dirty="0">
                <a:solidFill>
                  <a:schemeClr val="bg1"/>
                </a:solidFill>
              </a:rPr>
              <a:t>CERT.RSA: el (los) certificado (s) de la aplicación</a:t>
            </a:r>
          </a:p>
          <a:p>
            <a:pPr lvl="2"/>
            <a:r>
              <a:rPr lang="es-ES" sz="1200" dirty="0">
                <a:solidFill>
                  <a:schemeClr val="bg1"/>
                </a:solidFill>
              </a:rPr>
              <a:t>CERT.SF: lista de recursos y el </a:t>
            </a:r>
            <a:r>
              <a:rPr lang="es-ES" sz="1200" dirty="0" smtClean="0">
                <a:solidFill>
                  <a:schemeClr val="bg1"/>
                </a:solidFill>
              </a:rPr>
              <a:t>SHA-1 </a:t>
            </a:r>
            <a:r>
              <a:rPr lang="es-ES" sz="1200" dirty="0">
                <a:solidFill>
                  <a:schemeClr val="bg1"/>
                </a:solidFill>
              </a:rPr>
              <a:t>de las líneas correspondientes en el archivo MANIFEST.MF</a:t>
            </a:r>
          </a:p>
          <a:p>
            <a:r>
              <a:rPr lang="es-ES" sz="1200" b="1" dirty="0" err="1" smtClean="0">
                <a:solidFill>
                  <a:schemeClr val="bg1"/>
                </a:solidFill>
              </a:rPr>
              <a:t>assets</a:t>
            </a:r>
            <a:r>
              <a:rPr lang="es-ES" sz="1200" b="1" dirty="0" smtClean="0">
                <a:solidFill>
                  <a:schemeClr val="bg1"/>
                </a:solidFill>
              </a:rPr>
              <a:t>: </a:t>
            </a:r>
          </a:p>
          <a:p>
            <a:pPr marL="0" indent="0">
              <a:buNone/>
            </a:pPr>
            <a:r>
              <a:rPr lang="es-ES" sz="1200" b="1" dirty="0">
                <a:solidFill>
                  <a:schemeClr val="bg1"/>
                </a:solidFill>
              </a:rPr>
              <a:t>	</a:t>
            </a:r>
            <a:r>
              <a:rPr lang="es-ES" sz="1200" dirty="0" smtClean="0">
                <a:solidFill>
                  <a:schemeClr val="bg1"/>
                </a:solidFill>
              </a:rPr>
              <a:t>Directorio </a:t>
            </a:r>
            <a:r>
              <a:rPr lang="es-ES" sz="1200" dirty="0">
                <a:solidFill>
                  <a:schemeClr val="bg1"/>
                </a:solidFill>
              </a:rPr>
              <a:t>que contiene elementos de la aplicación (archivos utilizados dentro de la aplicación de </a:t>
            </a:r>
            <a:r>
              <a:rPr lang="es-ES" sz="1200" dirty="0" smtClean="0">
                <a:solidFill>
                  <a:schemeClr val="bg1"/>
                </a:solidFill>
              </a:rPr>
              <a:t>Android</a:t>
            </a:r>
            <a:r>
              <a:rPr lang="es-ES" sz="1200" dirty="0">
                <a:solidFill>
                  <a:schemeClr val="bg1"/>
                </a:solidFill>
              </a:rPr>
              <a:t>, como archivos </a:t>
            </a:r>
            <a:r>
              <a:rPr lang="es-ES" sz="1200" dirty="0" smtClean="0">
                <a:solidFill>
                  <a:schemeClr val="bg1"/>
                </a:solidFill>
              </a:rPr>
              <a:t>XML</a:t>
            </a:r>
            <a:r>
              <a:rPr lang="es-ES" sz="1200" dirty="0">
                <a:solidFill>
                  <a:schemeClr val="bg1"/>
                </a:solidFill>
              </a:rPr>
              <a:t>, archivos JavaScript e </a:t>
            </a:r>
            <a:r>
              <a:rPr lang="es-ES" sz="1200" dirty="0" smtClean="0">
                <a:solidFill>
                  <a:schemeClr val="bg1"/>
                </a:solidFill>
              </a:rPr>
              <a:t>	imágenes</a:t>
            </a:r>
            <a:r>
              <a:rPr lang="es-ES" sz="1200" dirty="0">
                <a:solidFill>
                  <a:schemeClr val="bg1"/>
                </a:solidFill>
              </a:rPr>
              <a:t>), que </a:t>
            </a:r>
            <a:r>
              <a:rPr lang="es-ES" sz="1200" dirty="0" err="1">
                <a:solidFill>
                  <a:schemeClr val="bg1"/>
                </a:solidFill>
              </a:rPr>
              <a:t>AssetManager</a:t>
            </a:r>
            <a:r>
              <a:rPr lang="es-ES" sz="1200" dirty="0">
                <a:solidFill>
                  <a:schemeClr val="bg1"/>
                </a:solidFill>
              </a:rPr>
              <a:t> puede recuperar</a:t>
            </a:r>
          </a:p>
          <a:p>
            <a:r>
              <a:rPr lang="es-ES" sz="1200" b="1" dirty="0" err="1">
                <a:solidFill>
                  <a:schemeClr val="bg1"/>
                </a:solidFill>
              </a:rPr>
              <a:t>classes.dex</a:t>
            </a:r>
            <a:r>
              <a:rPr lang="es-ES" sz="1200" b="1" dirty="0">
                <a:solidFill>
                  <a:schemeClr val="bg1"/>
                </a:solidFill>
              </a:rPr>
              <a:t>: </a:t>
            </a:r>
            <a:endParaRPr lang="es-ES" sz="1200" b="1" dirty="0" smtClean="0">
              <a:solidFill>
                <a:schemeClr val="bg1"/>
              </a:solidFill>
            </a:endParaRPr>
          </a:p>
          <a:p>
            <a:pPr marL="0" indent="0">
              <a:buNone/>
            </a:pPr>
            <a:r>
              <a:rPr lang="es-ES" sz="1200" b="1" dirty="0">
                <a:solidFill>
                  <a:schemeClr val="bg1"/>
                </a:solidFill>
              </a:rPr>
              <a:t>	</a:t>
            </a:r>
            <a:r>
              <a:rPr lang="es-ES" sz="1200" dirty="0" smtClean="0">
                <a:solidFill>
                  <a:schemeClr val="bg1"/>
                </a:solidFill>
              </a:rPr>
              <a:t>Clases </a:t>
            </a:r>
            <a:r>
              <a:rPr lang="es-ES" sz="1200" dirty="0">
                <a:solidFill>
                  <a:schemeClr val="bg1"/>
                </a:solidFill>
              </a:rPr>
              <a:t>compiladas en el formato de archivo DEX, la máquina virtual </a:t>
            </a:r>
            <a:r>
              <a:rPr lang="es-ES" sz="1200" dirty="0" err="1">
                <a:solidFill>
                  <a:schemeClr val="bg1"/>
                </a:solidFill>
              </a:rPr>
              <a:t>Dalvik</a:t>
            </a:r>
            <a:r>
              <a:rPr lang="es-ES" sz="1200" dirty="0">
                <a:solidFill>
                  <a:schemeClr val="bg1"/>
                </a:solidFill>
              </a:rPr>
              <a:t> / Android </a:t>
            </a:r>
            <a:r>
              <a:rPr lang="es-ES" sz="1200" dirty="0" err="1">
                <a:solidFill>
                  <a:schemeClr val="bg1"/>
                </a:solidFill>
              </a:rPr>
              <a:t>Runtime</a:t>
            </a:r>
            <a:r>
              <a:rPr lang="es-ES" sz="1200" dirty="0">
                <a:solidFill>
                  <a:schemeClr val="bg1"/>
                </a:solidFill>
              </a:rPr>
              <a:t> puede procesar. DEX es el código de </a:t>
            </a:r>
            <a:r>
              <a:rPr lang="es-ES" sz="1200" dirty="0" smtClean="0">
                <a:solidFill>
                  <a:schemeClr val="bg1"/>
                </a:solidFill>
              </a:rPr>
              <a:t>bytes </a:t>
            </a:r>
            <a:r>
              <a:rPr lang="es-ES" sz="1200" dirty="0">
                <a:solidFill>
                  <a:schemeClr val="bg1"/>
                </a:solidFill>
              </a:rPr>
              <a:t>de Java </a:t>
            </a:r>
            <a:r>
              <a:rPr lang="es-ES" sz="1200" dirty="0" smtClean="0">
                <a:solidFill>
                  <a:schemeClr val="bg1"/>
                </a:solidFill>
              </a:rPr>
              <a:t>para </a:t>
            </a:r>
            <a:r>
              <a:rPr lang="es-ES" sz="1200" dirty="0">
                <a:solidFill>
                  <a:schemeClr val="bg1"/>
                </a:solidFill>
              </a:rPr>
              <a:t>la máquina </a:t>
            </a:r>
            <a:r>
              <a:rPr lang="es-ES" sz="1200" dirty="0" smtClean="0">
                <a:solidFill>
                  <a:schemeClr val="bg1"/>
                </a:solidFill>
              </a:rPr>
              <a:t>	virtual </a:t>
            </a:r>
            <a:r>
              <a:rPr lang="es-ES" sz="1200" dirty="0">
                <a:solidFill>
                  <a:schemeClr val="bg1"/>
                </a:solidFill>
              </a:rPr>
              <a:t>de </a:t>
            </a:r>
            <a:r>
              <a:rPr lang="es-ES" sz="1200" dirty="0" err="1">
                <a:solidFill>
                  <a:schemeClr val="bg1"/>
                </a:solidFill>
              </a:rPr>
              <a:t>Dalvik</a:t>
            </a:r>
            <a:r>
              <a:rPr lang="es-ES" sz="1200" dirty="0">
                <a:solidFill>
                  <a:schemeClr val="bg1"/>
                </a:solidFill>
              </a:rPr>
              <a:t>. Está optimizado para dispositivos pequeños.</a:t>
            </a:r>
          </a:p>
          <a:p>
            <a:r>
              <a:rPr lang="es-ES" sz="1200" b="1" dirty="0" err="1">
                <a:solidFill>
                  <a:schemeClr val="bg1"/>
                </a:solidFill>
              </a:rPr>
              <a:t>lib</a:t>
            </a:r>
            <a:r>
              <a:rPr lang="es-ES" sz="1200" b="1" dirty="0">
                <a:solidFill>
                  <a:schemeClr val="bg1"/>
                </a:solidFill>
              </a:rPr>
              <a:t>: </a:t>
            </a:r>
            <a:endParaRPr lang="es-ES" sz="1200" b="1" dirty="0" smtClean="0">
              <a:solidFill>
                <a:schemeClr val="bg1"/>
              </a:solidFill>
            </a:endParaRPr>
          </a:p>
          <a:p>
            <a:pPr marL="0" indent="0">
              <a:buNone/>
            </a:pPr>
            <a:r>
              <a:rPr lang="es-ES" sz="1200" b="1" dirty="0">
                <a:solidFill>
                  <a:schemeClr val="bg1"/>
                </a:solidFill>
              </a:rPr>
              <a:t>	</a:t>
            </a:r>
            <a:r>
              <a:rPr lang="es-ES" sz="1200" b="1" dirty="0" smtClean="0">
                <a:solidFill>
                  <a:schemeClr val="bg1"/>
                </a:solidFill>
              </a:rPr>
              <a:t>D</a:t>
            </a:r>
            <a:r>
              <a:rPr lang="es-ES" sz="1200" dirty="0" smtClean="0">
                <a:solidFill>
                  <a:schemeClr val="bg1"/>
                </a:solidFill>
              </a:rPr>
              <a:t>irectorio </a:t>
            </a:r>
            <a:r>
              <a:rPr lang="es-ES" sz="1200" dirty="0">
                <a:solidFill>
                  <a:schemeClr val="bg1"/>
                </a:solidFill>
              </a:rPr>
              <a:t>que contiene bibliotecas de terceros que forman parte de la APK.</a:t>
            </a:r>
          </a:p>
          <a:p>
            <a:r>
              <a:rPr lang="es-ES" sz="1200" b="1" dirty="0">
                <a:solidFill>
                  <a:schemeClr val="bg1"/>
                </a:solidFill>
              </a:rPr>
              <a:t>res: </a:t>
            </a:r>
            <a:endParaRPr lang="es-ES" sz="1200" b="1" dirty="0" smtClean="0">
              <a:solidFill>
                <a:schemeClr val="bg1"/>
              </a:solidFill>
            </a:endParaRPr>
          </a:p>
          <a:p>
            <a:pPr marL="0" indent="0">
              <a:buNone/>
            </a:pPr>
            <a:r>
              <a:rPr lang="es-ES" sz="1200" b="1" dirty="0">
                <a:solidFill>
                  <a:schemeClr val="bg1"/>
                </a:solidFill>
              </a:rPr>
              <a:t>	</a:t>
            </a:r>
            <a:r>
              <a:rPr lang="es-ES" sz="1200" b="1" dirty="0" smtClean="0">
                <a:solidFill>
                  <a:schemeClr val="bg1"/>
                </a:solidFill>
              </a:rPr>
              <a:t>D</a:t>
            </a:r>
            <a:r>
              <a:rPr lang="es-ES" sz="1200" dirty="0" smtClean="0">
                <a:solidFill>
                  <a:schemeClr val="bg1"/>
                </a:solidFill>
              </a:rPr>
              <a:t>irectorio </a:t>
            </a:r>
            <a:r>
              <a:rPr lang="es-ES" sz="1200" dirty="0">
                <a:solidFill>
                  <a:schemeClr val="bg1"/>
                </a:solidFill>
              </a:rPr>
              <a:t>que contiene recursos que no se han compilado en </a:t>
            </a:r>
            <a:r>
              <a:rPr lang="es-ES" sz="1200" dirty="0" err="1">
                <a:solidFill>
                  <a:schemeClr val="bg1"/>
                </a:solidFill>
              </a:rPr>
              <a:t>resources.arsc</a:t>
            </a:r>
            <a:endParaRPr lang="es-ES" sz="1200" dirty="0">
              <a:solidFill>
                <a:schemeClr val="bg1"/>
              </a:solidFill>
            </a:endParaRPr>
          </a:p>
          <a:p>
            <a:r>
              <a:rPr lang="es-ES" sz="1200" b="1" dirty="0" err="1">
                <a:solidFill>
                  <a:schemeClr val="bg1"/>
                </a:solidFill>
              </a:rPr>
              <a:t>resources.arsc</a:t>
            </a:r>
            <a:r>
              <a:rPr lang="es-ES" sz="1200" b="1" dirty="0">
                <a:solidFill>
                  <a:schemeClr val="bg1"/>
                </a:solidFill>
              </a:rPr>
              <a:t>: </a:t>
            </a:r>
            <a:endParaRPr lang="es-ES" sz="1200" b="1" dirty="0" smtClean="0">
              <a:solidFill>
                <a:schemeClr val="bg1"/>
              </a:solidFill>
            </a:endParaRPr>
          </a:p>
          <a:p>
            <a:pPr marL="0" indent="0">
              <a:buNone/>
            </a:pPr>
            <a:r>
              <a:rPr lang="es-ES" sz="1200" b="1" dirty="0">
                <a:solidFill>
                  <a:schemeClr val="bg1"/>
                </a:solidFill>
              </a:rPr>
              <a:t>	</a:t>
            </a:r>
            <a:r>
              <a:rPr lang="es-ES" sz="1200" b="1" dirty="0" smtClean="0">
                <a:solidFill>
                  <a:schemeClr val="bg1"/>
                </a:solidFill>
              </a:rPr>
              <a:t>A</a:t>
            </a:r>
            <a:r>
              <a:rPr lang="es-ES" sz="1200" dirty="0" smtClean="0">
                <a:solidFill>
                  <a:schemeClr val="bg1"/>
                </a:solidFill>
              </a:rPr>
              <a:t>rchivo </a:t>
            </a:r>
            <a:r>
              <a:rPr lang="es-ES" sz="1200" dirty="0">
                <a:solidFill>
                  <a:schemeClr val="bg1"/>
                </a:solidFill>
              </a:rPr>
              <a:t>que contiene recursos </a:t>
            </a:r>
            <a:r>
              <a:rPr lang="es-ES" sz="1200" dirty="0" err="1">
                <a:solidFill>
                  <a:schemeClr val="bg1"/>
                </a:solidFill>
              </a:rPr>
              <a:t>precompilados</a:t>
            </a:r>
            <a:r>
              <a:rPr lang="es-ES" sz="1200" dirty="0">
                <a:solidFill>
                  <a:schemeClr val="bg1"/>
                </a:solidFill>
              </a:rPr>
              <a:t>, como archivos XML para el </a:t>
            </a:r>
            <a:r>
              <a:rPr lang="es-ES" sz="1200" dirty="0" smtClean="0">
                <a:solidFill>
                  <a:schemeClr val="bg1"/>
                </a:solidFill>
              </a:rPr>
              <a:t>diseño.</a:t>
            </a:r>
            <a:endParaRPr lang="es-ES" sz="1200" dirty="0">
              <a:solidFill>
                <a:schemeClr val="bg1"/>
              </a:solidFill>
            </a:endParaRPr>
          </a:p>
        </p:txBody>
      </p:sp>
    </p:spTree>
    <p:extLst>
      <p:ext uri="{BB962C8B-B14F-4D97-AF65-F5344CB8AC3E}">
        <p14:creationId xmlns:p14="http://schemas.microsoft.com/office/powerpoint/2010/main" val="3788983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838199" y="764756"/>
            <a:ext cx="10515600" cy="759663"/>
          </a:xfrm>
        </p:spPr>
        <p:txBody>
          <a:bodyPr>
            <a:normAutofit/>
          </a:bodyPr>
          <a:lstStyle/>
          <a:p>
            <a:r>
              <a:rPr lang="es-ES" dirty="0" smtClean="0">
                <a:solidFill>
                  <a:schemeClr val="bg1"/>
                </a:solidFill>
              </a:rPr>
              <a:t>REVERSING: Descompilado a Java y </a:t>
            </a:r>
            <a:r>
              <a:rPr lang="es-ES" dirty="0" err="1" smtClean="0">
                <a:solidFill>
                  <a:schemeClr val="bg1"/>
                </a:solidFill>
              </a:rPr>
              <a:t>smali</a:t>
            </a:r>
            <a:endParaRPr lang="es-ES" dirty="0">
              <a:solidFill>
                <a:schemeClr val="bg1"/>
              </a:solidFill>
            </a:endParaRPr>
          </a:p>
        </p:txBody>
      </p:sp>
      <p:pic>
        <p:nvPicPr>
          <p:cNvPr id="7" name="Imagen 6"/>
          <p:cNvPicPr>
            <a:picLocks noChangeAspect="1"/>
          </p:cNvPicPr>
          <p:nvPr/>
        </p:nvPicPr>
        <p:blipFill>
          <a:blip r:embed="rId3"/>
          <a:stretch>
            <a:fillRect/>
          </a:stretch>
        </p:blipFill>
        <p:spPr>
          <a:xfrm>
            <a:off x="665054" y="2469738"/>
            <a:ext cx="4591691" cy="371527"/>
          </a:xfrm>
          <a:prstGeom prst="rect">
            <a:avLst/>
          </a:prstGeom>
        </p:spPr>
      </p:pic>
      <p:sp>
        <p:nvSpPr>
          <p:cNvPr id="8" name="Marcador de contenido 2"/>
          <p:cNvSpPr>
            <a:spLocks noGrp="1"/>
          </p:cNvSpPr>
          <p:nvPr>
            <p:ph idx="1"/>
          </p:nvPr>
        </p:nvSpPr>
        <p:spPr>
          <a:xfrm>
            <a:off x="665054" y="2223465"/>
            <a:ext cx="1166553" cy="246273"/>
          </a:xfrm>
        </p:spPr>
        <p:txBody>
          <a:bodyPr>
            <a:normAutofit fontScale="47500" lnSpcReduction="20000"/>
          </a:bodyPr>
          <a:lstStyle/>
          <a:p>
            <a:r>
              <a:rPr lang="es-ES" dirty="0" smtClean="0">
                <a:solidFill>
                  <a:schemeClr val="bg1"/>
                </a:solidFill>
              </a:rPr>
              <a:t>dex2jar</a:t>
            </a:r>
          </a:p>
        </p:txBody>
      </p:sp>
      <p:pic>
        <p:nvPicPr>
          <p:cNvPr id="9" name="Imagen 8"/>
          <p:cNvPicPr>
            <a:picLocks noChangeAspect="1"/>
          </p:cNvPicPr>
          <p:nvPr/>
        </p:nvPicPr>
        <p:blipFill>
          <a:blip r:embed="rId4"/>
          <a:stretch>
            <a:fillRect/>
          </a:stretch>
        </p:blipFill>
        <p:spPr>
          <a:xfrm>
            <a:off x="666971" y="3539961"/>
            <a:ext cx="4614531" cy="2424118"/>
          </a:xfrm>
          <a:prstGeom prst="rect">
            <a:avLst/>
          </a:prstGeom>
        </p:spPr>
      </p:pic>
      <p:sp>
        <p:nvSpPr>
          <p:cNvPr id="10" name="Marcador de contenido 2"/>
          <p:cNvSpPr txBox="1">
            <a:spLocks/>
          </p:cNvSpPr>
          <p:nvPr/>
        </p:nvSpPr>
        <p:spPr>
          <a:xfrm>
            <a:off x="666971" y="3289612"/>
            <a:ext cx="954726" cy="25034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smtClean="0">
                <a:solidFill>
                  <a:schemeClr val="bg1"/>
                </a:solidFill>
              </a:rPr>
              <a:t>JD-GUI</a:t>
            </a:r>
          </a:p>
        </p:txBody>
      </p:sp>
      <p:pic>
        <p:nvPicPr>
          <p:cNvPr id="11" name="Imagen 10"/>
          <p:cNvPicPr>
            <a:picLocks noChangeAspect="1"/>
          </p:cNvPicPr>
          <p:nvPr/>
        </p:nvPicPr>
        <p:blipFill>
          <a:blip r:embed="rId5"/>
          <a:stretch>
            <a:fillRect/>
          </a:stretch>
        </p:blipFill>
        <p:spPr>
          <a:xfrm>
            <a:off x="5935172" y="2117450"/>
            <a:ext cx="5515195" cy="1675212"/>
          </a:xfrm>
          <a:prstGeom prst="rect">
            <a:avLst/>
          </a:prstGeom>
        </p:spPr>
      </p:pic>
      <p:sp>
        <p:nvSpPr>
          <p:cNvPr id="14" name="Marcador de contenido 2"/>
          <p:cNvSpPr txBox="1">
            <a:spLocks/>
          </p:cNvSpPr>
          <p:nvPr/>
        </p:nvSpPr>
        <p:spPr>
          <a:xfrm>
            <a:off x="2667952" y="1560370"/>
            <a:ext cx="528008" cy="24627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JAVA</a:t>
            </a:r>
          </a:p>
          <a:p>
            <a:pPr marL="0" indent="0">
              <a:buNone/>
            </a:pPr>
            <a:endParaRPr lang="es-ES" dirty="0">
              <a:solidFill>
                <a:schemeClr val="bg1"/>
              </a:solidFill>
            </a:endParaRPr>
          </a:p>
        </p:txBody>
      </p:sp>
      <p:sp>
        <p:nvSpPr>
          <p:cNvPr id="15" name="Marcador de contenido 2"/>
          <p:cNvSpPr txBox="1">
            <a:spLocks/>
          </p:cNvSpPr>
          <p:nvPr/>
        </p:nvSpPr>
        <p:spPr>
          <a:xfrm>
            <a:off x="8550197" y="1572038"/>
            <a:ext cx="651992" cy="24050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rPr>
              <a:t>SMALI</a:t>
            </a:r>
          </a:p>
          <a:p>
            <a:pPr marL="0" indent="0">
              <a:buNone/>
            </a:pPr>
            <a:endParaRPr lang="es-ES" dirty="0">
              <a:solidFill>
                <a:schemeClr val="bg1"/>
              </a:solidFill>
            </a:endParaRPr>
          </a:p>
        </p:txBody>
      </p:sp>
      <p:sp>
        <p:nvSpPr>
          <p:cNvPr id="16" name="Marcador de contenido 2"/>
          <p:cNvSpPr txBox="1">
            <a:spLocks/>
          </p:cNvSpPr>
          <p:nvPr/>
        </p:nvSpPr>
        <p:spPr>
          <a:xfrm>
            <a:off x="5935172" y="1833757"/>
            <a:ext cx="1166553" cy="24627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solidFill>
                  <a:schemeClr val="bg1"/>
                </a:solidFill>
              </a:rPr>
              <a:t>apktool</a:t>
            </a:r>
            <a:endParaRPr lang="es-ES" dirty="0">
              <a:solidFill>
                <a:schemeClr val="bg1"/>
              </a:solidFill>
            </a:endParaRPr>
          </a:p>
        </p:txBody>
      </p:sp>
      <p:pic>
        <p:nvPicPr>
          <p:cNvPr id="17" name="Imagen 16"/>
          <p:cNvPicPr>
            <a:picLocks noChangeAspect="1"/>
          </p:cNvPicPr>
          <p:nvPr/>
        </p:nvPicPr>
        <p:blipFill>
          <a:blip r:embed="rId6"/>
          <a:stretch>
            <a:fillRect/>
          </a:stretch>
        </p:blipFill>
        <p:spPr>
          <a:xfrm>
            <a:off x="5935172" y="4236488"/>
            <a:ext cx="3391498" cy="2145840"/>
          </a:xfrm>
          <a:prstGeom prst="rect">
            <a:avLst/>
          </a:prstGeom>
        </p:spPr>
      </p:pic>
      <p:pic>
        <p:nvPicPr>
          <p:cNvPr id="18" name="Imagen 17"/>
          <p:cNvPicPr>
            <a:picLocks noChangeAspect="1"/>
          </p:cNvPicPr>
          <p:nvPr/>
        </p:nvPicPr>
        <p:blipFill>
          <a:blip r:embed="rId7"/>
          <a:stretch>
            <a:fillRect/>
          </a:stretch>
        </p:blipFill>
        <p:spPr>
          <a:xfrm>
            <a:off x="10170096" y="4347050"/>
            <a:ext cx="1280271" cy="1670449"/>
          </a:xfrm>
          <a:prstGeom prst="rect">
            <a:avLst/>
          </a:prstGeom>
        </p:spPr>
      </p:pic>
      <p:sp>
        <p:nvSpPr>
          <p:cNvPr id="20" name="Marcador de contenido 2"/>
          <p:cNvSpPr txBox="1">
            <a:spLocks/>
          </p:cNvSpPr>
          <p:nvPr/>
        </p:nvSpPr>
        <p:spPr>
          <a:xfrm>
            <a:off x="5863912" y="3990215"/>
            <a:ext cx="1166553" cy="246273"/>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smtClean="0">
                <a:solidFill>
                  <a:schemeClr val="bg1"/>
                </a:solidFill>
              </a:rPr>
              <a:t>SublimeText</a:t>
            </a:r>
            <a:endParaRPr lang="es-ES" dirty="0">
              <a:solidFill>
                <a:schemeClr val="bg1"/>
              </a:solidFill>
            </a:endParaRPr>
          </a:p>
        </p:txBody>
      </p:sp>
      <p:pic>
        <p:nvPicPr>
          <p:cNvPr id="21" name="Imagen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9532093">
            <a:off x="10448355" y="3838602"/>
            <a:ext cx="457745" cy="457745"/>
          </a:xfrm>
          <a:prstGeom prst="rect">
            <a:avLst/>
          </a:prstGeom>
        </p:spPr>
      </p:pic>
      <p:pic>
        <p:nvPicPr>
          <p:cNvPr id="22" name="Imagen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a:off x="9517809" y="4953401"/>
            <a:ext cx="457745" cy="457745"/>
          </a:xfrm>
          <a:prstGeom prst="rect">
            <a:avLst/>
          </a:prstGeom>
        </p:spPr>
      </p:pic>
      <p:pic>
        <p:nvPicPr>
          <p:cNvPr id="23" name="Imagen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03083" y="2980264"/>
            <a:ext cx="457745" cy="457745"/>
          </a:xfrm>
          <a:prstGeom prst="rect">
            <a:avLst/>
          </a:prstGeom>
        </p:spPr>
      </p:pic>
    </p:spTree>
    <p:extLst>
      <p:ext uri="{BB962C8B-B14F-4D97-AF65-F5344CB8AC3E}">
        <p14:creationId xmlns:p14="http://schemas.microsoft.com/office/powerpoint/2010/main" val="3908665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2192000" cy="6858000"/>
          </a:xfrm>
          <a:prstGeom prst="rect">
            <a:avLst/>
          </a:prstGeom>
        </p:spPr>
      </p:pic>
      <p:sp>
        <p:nvSpPr>
          <p:cNvPr id="2" name="Título 1"/>
          <p:cNvSpPr>
            <a:spLocks noGrp="1"/>
          </p:cNvSpPr>
          <p:nvPr>
            <p:ph type="title"/>
          </p:nvPr>
        </p:nvSpPr>
        <p:spPr>
          <a:xfrm>
            <a:off x="1506682" y="653820"/>
            <a:ext cx="9178636" cy="546100"/>
          </a:xfrm>
        </p:spPr>
        <p:txBody>
          <a:bodyPr>
            <a:normAutofit fontScale="90000"/>
          </a:bodyPr>
          <a:lstStyle/>
          <a:p>
            <a:r>
              <a:rPr lang="es-ES" dirty="0" smtClean="0">
                <a:solidFill>
                  <a:schemeClr val="bg1"/>
                </a:solidFill>
              </a:rPr>
              <a:t>ANÁLISIS ESTÁTICO DE CÓDIGO FUENTE</a:t>
            </a:r>
            <a:endParaRPr lang="es-ES" dirty="0">
              <a:solidFill>
                <a:schemeClr val="bg1"/>
              </a:solidFill>
            </a:endParaRPr>
          </a:p>
        </p:txBody>
      </p:sp>
      <p:sp>
        <p:nvSpPr>
          <p:cNvPr id="5" name="Marcador de contenido 4"/>
          <p:cNvSpPr>
            <a:spLocks noGrp="1"/>
          </p:cNvSpPr>
          <p:nvPr>
            <p:ph idx="1"/>
          </p:nvPr>
        </p:nvSpPr>
        <p:spPr>
          <a:xfrm>
            <a:off x="6165352" y="1518100"/>
            <a:ext cx="5449586" cy="659835"/>
          </a:xfrm>
        </p:spPr>
        <p:txBody>
          <a:bodyPr>
            <a:normAutofit/>
          </a:bodyPr>
          <a:lstStyle/>
          <a:p>
            <a:pPr marL="0" indent="0">
              <a:buNone/>
            </a:pPr>
            <a:r>
              <a:rPr lang="en-US" sz="1300" dirty="0" smtClean="0">
                <a:solidFill>
                  <a:schemeClr val="bg1"/>
                </a:solidFill>
              </a:rPr>
              <a:t>OWASP </a:t>
            </a:r>
            <a:r>
              <a:rPr lang="en-US" sz="1300" dirty="0">
                <a:solidFill>
                  <a:schemeClr val="bg1"/>
                </a:solidFill>
              </a:rPr>
              <a:t>Mobile Security Testing </a:t>
            </a:r>
            <a:r>
              <a:rPr lang="en-US" sz="1300" dirty="0" smtClean="0">
                <a:solidFill>
                  <a:schemeClr val="bg1"/>
                </a:solidFill>
              </a:rPr>
              <a:t>Guide </a:t>
            </a:r>
          </a:p>
          <a:p>
            <a:pPr marL="0" indent="0">
              <a:buNone/>
            </a:pPr>
            <a:r>
              <a:rPr lang="es-ES" sz="1300" dirty="0">
                <a:hlinkClick r:id="rId3"/>
              </a:rPr>
              <a:t>https://www.owasp.org/index.php/OWASP_Mobile_Security_Testing_Guide</a:t>
            </a:r>
            <a:endParaRPr lang="en-US" sz="1300" dirty="0">
              <a:solidFill>
                <a:schemeClr val="bg1"/>
              </a:solidFill>
            </a:endParaRPr>
          </a:p>
        </p:txBody>
      </p:sp>
      <p:pic>
        <p:nvPicPr>
          <p:cNvPr id="3" name="Imagen 2"/>
          <p:cNvPicPr>
            <a:picLocks noChangeAspect="1"/>
          </p:cNvPicPr>
          <p:nvPr/>
        </p:nvPicPr>
        <p:blipFill>
          <a:blip r:embed="rId4"/>
          <a:stretch>
            <a:fillRect/>
          </a:stretch>
        </p:blipFill>
        <p:spPr>
          <a:xfrm>
            <a:off x="643288" y="1518100"/>
            <a:ext cx="4752186" cy="4783616"/>
          </a:xfrm>
          <a:prstGeom prst="rect">
            <a:avLst/>
          </a:prstGeom>
        </p:spPr>
      </p:pic>
      <p:sp>
        <p:nvSpPr>
          <p:cNvPr id="13" name="Marcador de contenido 4"/>
          <p:cNvSpPr txBox="1">
            <a:spLocks/>
          </p:cNvSpPr>
          <p:nvPr/>
        </p:nvSpPr>
        <p:spPr>
          <a:xfrm>
            <a:off x="6165352" y="2177935"/>
            <a:ext cx="5239710" cy="2563218"/>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smtClean="0">
                <a:solidFill>
                  <a:schemeClr val="bg1"/>
                </a:solidFill>
                <a:hlinkClick r:id="rId5"/>
              </a:rPr>
              <a:t>OWASP </a:t>
            </a:r>
            <a:r>
              <a:rPr lang="es-ES" dirty="0">
                <a:solidFill>
                  <a:schemeClr val="bg1"/>
                </a:solidFill>
                <a:hlinkClick r:id="rId5"/>
              </a:rPr>
              <a:t>Mobile Security</a:t>
            </a:r>
            <a:r>
              <a:rPr lang="es-ES" dirty="0">
                <a:solidFill>
                  <a:schemeClr val="bg1"/>
                </a:solidFill>
              </a:rPr>
              <a:t> es un proyecto que tiene la intención de brindar recursos necesarios para que las aplicaciones móviles sean más seguras. A través de este proyecto, el objetivo es clasificar los riesgos de seguridad móviles y proporcionar controles en el desarrollo para reducir su impacto y probabilidad de explotación.</a:t>
            </a:r>
            <a:br>
              <a:rPr lang="es-ES" dirty="0">
                <a:solidFill>
                  <a:schemeClr val="bg1"/>
                </a:solidFill>
              </a:rPr>
            </a:br>
            <a:r>
              <a:rPr lang="es-ES" dirty="0">
                <a:solidFill>
                  <a:schemeClr val="bg1"/>
                </a:solidFill>
              </a:rPr>
              <a:t/>
            </a:r>
            <a:br>
              <a:rPr lang="es-ES" dirty="0">
                <a:solidFill>
                  <a:schemeClr val="bg1"/>
                </a:solidFill>
              </a:rPr>
            </a:br>
            <a:r>
              <a:rPr lang="es-ES" dirty="0">
                <a:solidFill>
                  <a:schemeClr val="bg1"/>
                </a:solidFill>
              </a:rPr>
              <a:t>El enfoque principal es en la capa de aplicación haciendo hincapié en las aplicaciones móviles desplegadas en los dispositivos de usuario final y en la infraestructura de servidor que comunican esas aplicaciones móviles, así como en la integración entre las aplicaciones, los servicios de autenticación remota y las características específicas de la plataforma en la nube</a:t>
            </a:r>
            <a:r>
              <a:rPr lang="es-ES" dirty="0" smtClean="0">
                <a:solidFill>
                  <a:schemeClr val="bg1"/>
                </a:solidFill>
              </a:rPr>
              <a:t>.</a:t>
            </a:r>
          </a:p>
          <a:p>
            <a:pPr marL="0" indent="0">
              <a:buNone/>
            </a:pPr>
            <a:endParaRPr lang="en-US" dirty="0" smtClean="0">
              <a:solidFill>
                <a:schemeClr val="bg1"/>
              </a:solidFill>
            </a:endParaRPr>
          </a:p>
        </p:txBody>
      </p:sp>
    </p:spTree>
    <p:extLst>
      <p:ext uri="{BB962C8B-B14F-4D97-AF65-F5344CB8AC3E}">
        <p14:creationId xmlns:p14="http://schemas.microsoft.com/office/powerpoint/2010/main" val="151751545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3436</Words>
  <Application>Microsoft Office PowerPoint</Application>
  <PresentationFormat>Panorámica</PresentationFormat>
  <Paragraphs>391</Paragraphs>
  <Slides>47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47</vt:i4>
      </vt:variant>
    </vt:vector>
  </HeadingPairs>
  <TitlesOfParts>
    <vt:vector size="51" baseType="lpstr">
      <vt:lpstr>Arial</vt:lpstr>
      <vt:lpstr>Calibri</vt:lpstr>
      <vt:lpstr>Calibri Light</vt:lpstr>
      <vt:lpstr>Tema de Office</vt:lpstr>
      <vt:lpstr>Auditando Aplicaciones Android</vt:lpstr>
      <vt:lpstr>Presentación de PowerPoint</vt:lpstr>
      <vt:lpstr>ESTRUCTURA DE UNA AUDITORIA SEGÚN YO</vt:lpstr>
      <vt:lpstr>REVERSING: Obtención de la APK desde el dispositivo</vt:lpstr>
      <vt:lpstr>Presentación de PowerPoint</vt:lpstr>
      <vt:lpstr>REVERSING: Extracción de archivos de la APK</vt:lpstr>
      <vt:lpstr>REVERSING: Información sobre ficheros</vt:lpstr>
      <vt:lpstr>REVERSING: Descompilado a Java y smali</vt:lpstr>
      <vt:lpstr>ANÁLISIS ESTÁTICO DE CÓDIGO FUENTE</vt:lpstr>
      <vt:lpstr>ANÁLISIS ESTÁTICO DE CÓDIGO FUENTE</vt:lpstr>
      <vt:lpstr>ANÁLISIS ESTÁTICO DE CÓDIGO FUENTE</vt:lpstr>
      <vt:lpstr>ANÁLISIS ESTÁTICO DE CÓDIGO FUENTE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ANÁLISIS ESTÁTICO DE CÓDIGO FUENTE</vt:lpstr>
      <vt:lpstr>Presentación de PowerPoint</vt:lpstr>
      <vt:lpstr>Presentación de PowerPoint</vt:lpstr>
      <vt:lpstr>Presentación de PowerPoint</vt:lpstr>
      <vt:lpstr>Presentación de PowerPoint</vt:lpstr>
      <vt:lpstr>Presentación de PowerPoint</vt:lpstr>
      <vt:lpstr>Presentación de PowerPoint</vt:lpstr>
      <vt:lpstr>ANÁLISIS ESTÁTICO DE CÓDIGO FUENTE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Auditando Aplicaciones Android</dc:title>
  <dc:creator>Clu</dc:creator>
  <cp:lastModifiedBy>Clu</cp:lastModifiedBy>
  <cp:revision>93</cp:revision>
  <dcterms:created xsi:type="dcterms:W3CDTF">2019-04-02T17:11:29Z</dcterms:created>
  <dcterms:modified xsi:type="dcterms:W3CDTF">2019-04-04T13:09:58Z</dcterms:modified>
</cp:coreProperties>
</file>